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8288000" cy="10287000"/>
  <p:notesSz cx="6858000" cy="9144000"/>
  <p:embeddedFontLst>
    <p:embeddedFont>
      <p:font typeface="Montserrat Extra-Bold Bold" panose="020B0604020202020204" charset="0"/>
      <p:regular r:id="rId20"/>
    </p:embeddedFont>
    <p:embeddedFont>
      <p:font typeface="Open Sans" panose="020B0606030504020204" pitchFamily="34" charset="0"/>
      <p:regular r:id="rId21"/>
      <p:bold r:id="rId22"/>
      <p:italic r:id="rId23"/>
      <p:boldItalic r:id="rId24"/>
    </p:embeddedFont>
    <p:embeddedFont>
      <p:font typeface="Open Sans Bold" panose="020B0806030504020204" charset="0"/>
      <p:regular r:id="rId25"/>
      <p:bold r:id="rId26"/>
    </p:embeddedFont>
    <p:embeddedFont>
      <p:font typeface="Open Sans Extra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78571" autoAdjust="0"/>
  </p:normalViewPr>
  <p:slideViewPr>
    <p:cSldViewPr>
      <p:cViewPr varScale="1">
        <p:scale>
          <a:sx n="39" d="100"/>
          <a:sy n="39" d="100"/>
        </p:scale>
        <p:origin x="96"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F755-D750-4305-AA34-22F060D70AED}"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18EE4-313C-4955-82D9-D4E4B616727D}" type="slidenum">
              <a:rPr lang="en-GB" smtClean="0"/>
              <a:t>‹#›</a:t>
            </a:fld>
            <a:endParaRPr lang="en-GB"/>
          </a:p>
        </p:txBody>
      </p:sp>
    </p:spTree>
    <p:extLst>
      <p:ext uri="{BB962C8B-B14F-4D97-AF65-F5344CB8AC3E}">
        <p14:creationId xmlns:p14="http://schemas.microsoft.com/office/powerpoint/2010/main" val="759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9718EE4-313C-4955-82D9-D4E4B616727D}" type="slidenum">
              <a:rPr lang="en-GB" smtClean="0"/>
              <a:t>1</a:t>
            </a:fld>
            <a:endParaRPr lang="en-GB"/>
          </a:p>
        </p:txBody>
      </p:sp>
    </p:spTree>
    <p:extLst>
      <p:ext uri="{BB962C8B-B14F-4D97-AF65-F5344CB8AC3E}">
        <p14:creationId xmlns:p14="http://schemas.microsoft.com/office/powerpoint/2010/main" val="39073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10</a:t>
            </a:fld>
            <a:endParaRPr lang="en-GB"/>
          </a:p>
        </p:txBody>
      </p:sp>
    </p:spTree>
    <p:extLst>
      <p:ext uri="{BB962C8B-B14F-4D97-AF65-F5344CB8AC3E}">
        <p14:creationId xmlns:p14="http://schemas.microsoft.com/office/powerpoint/2010/main" val="3448064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11</a:t>
            </a:fld>
            <a:endParaRPr lang="en-GB"/>
          </a:p>
        </p:txBody>
      </p:sp>
    </p:spTree>
    <p:extLst>
      <p:ext uri="{BB962C8B-B14F-4D97-AF65-F5344CB8AC3E}">
        <p14:creationId xmlns:p14="http://schemas.microsoft.com/office/powerpoint/2010/main" val="183667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12</a:t>
            </a:fld>
            <a:endParaRPr lang="en-GB"/>
          </a:p>
        </p:txBody>
      </p:sp>
    </p:spTree>
    <p:extLst>
      <p:ext uri="{BB962C8B-B14F-4D97-AF65-F5344CB8AC3E}">
        <p14:creationId xmlns:p14="http://schemas.microsoft.com/office/powerpoint/2010/main" val="27873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13</a:t>
            </a:fld>
            <a:endParaRPr lang="en-GB"/>
          </a:p>
        </p:txBody>
      </p:sp>
    </p:spTree>
    <p:extLst>
      <p:ext uri="{BB962C8B-B14F-4D97-AF65-F5344CB8AC3E}">
        <p14:creationId xmlns:p14="http://schemas.microsoft.com/office/powerpoint/2010/main" val="345158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14</a:t>
            </a:fld>
            <a:endParaRPr lang="en-GB"/>
          </a:p>
        </p:txBody>
      </p:sp>
    </p:spTree>
    <p:extLst>
      <p:ext uri="{BB962C8B-B14F-4D97-AF65-F5344CB8AC3E}">
        <p14:creationId xmlns:p14="http://schemas.microsoft.com/office/powerpoint/2010/main" val="128481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15</a:t>
            </a:fld>
            <a:endParaRPr lang="en-GB"/>
          </a:p>
        </p:txBody>
      </p:sp>
    </p:spTree>
    <p:extLst>
      <p:ext uri="{BB962C8B-B14F-4D97-AF65-F5344CB8AC3E}">
        <p14:creationId xmlns:p14="http://schemas.microsoft.com/office/powerpoint/2010/main" val="3429425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16</a:t>
            </a:fld>
            <a:endParaRPr lang="en-GB"/>
          </a:p>
        </p:txBody>
      </p:sp>
    </p:spTree>
    <p:extLst>
      <p:ext uri="{BB962C8B-B14F-4D97-AF65-F5344CB8AC3E}">
        <p14:creationId xmlns:p14="http://schemas.microsoft.com/office/powerpoint/2010/main" val="17891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17</a:t>
            </a:fld>
            <a:endParaRPr lang="en-GB"/>
          </a:p>
        </p:txBody>
      </p:sp>
    </p:spTree>
    <p:extLst>
      <p:ext uri="{BB962C8B-B14F-4D97-AF65-F5344CB8AC3E}">
        <p14:creationId xmlns:p14="http://schemas.microsoft.com/office/powerpoint/2010/main" val="349028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2</a:t>
            </a:fld>
            <a:endParaRPr lang="en-GB"/>
          </a:p>
        </p:txBody>
      </p:sp>
    </p:spTree>
    <p:extLst>
      <p:ext uri="{BB962C8B-B14F-4D97-AF65-F5344CB8AC3E}">
        <p14:creationId xmlns:p14="http://schemas.microsoft.com/office/powerpoint/2010/main" val="49382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3</a:t>
            </a:fld>
            <a:endParaRPr lang="en-GB"/>
          </a:p>
        </p:txBody>
      </p:sp>
    </p:spTree>
    <p:extLst>
      <p:ext uri="{BB962C8B-B14F-4D97-AF65-F5344CB8AC3E}">
        <p14:creationId xmlns:p14="http://schemas.microsoft.com/office/powerpoint/2010/main" val="937387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4</a:t>
            </a:fld>
            <a:endParaRPr lang="en-GB"/>
          </a:p>
        </p:txBody>
      </p:sp>
    </p:spTree>
    <p:extLst>
      <p:ext uri="{BB962C8B-B14F-4D97-AF65-F5344CB8AC3E}">
        <p14:creationId xmlns:p14="http://schemas.microsoft.com/office/powerpoint/2010/main" val="368561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5</a:t>
            </a:fld>
            <a:endParaRPr lang="en-GB"/>
          </a:p>
        </p:txBody>
      </p:sp>
    </p:spTree>
    <p:extLst>
      <p:ext uri="{BB962C8B-B14F-4D97-AF65-F5344CB8AC3E}">
        <p14:creationId xmlns:p14="http://schemas.microsoft.com/office/powerpoint/2010/main" val="2366218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6</a:t>
            </a:fld>
            <a:endParaRPr lang="en-GB"/>
          </a:p>
        </p:txBody>
      </p:sp>
    </p:spTree>
    <p:extLst>
      <p:ext uri="{BB962C8B-B14F-4D97-AF65-F5344CB8AC3E}">
        <p14:creationId xmlns:p14="http://schemas.microsoft.com/office/powerpoint/2010/main" val="64267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7</a:t>
            </a:fld>
            <a:endParaRPr lang="en-GB"/>
          </a:p>
        </p:txBody>
      </p:sp>
    </p:spTree>
    <p:extLst>
      <p:ext uri="{BB962C8B-B14F-4D97-AF65-F5344CB8AC3E}">
        <p14:creationId xmlns:p14="http://schemas.microsoft.com/office/powerpoint/2010/main" val="223273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8</a:t>
            </a:fld>
            <a:endParaRPr lang="en-GB"/>
          </a:p>
        </p:txBody>
      </p:sp>
    </p:spTree>
    <p:extLst>
      <p:ext uri="{BB962C8B-B14F-4D97-AF65-F5344CB8AC3E}">
        <p14:creationId xmlns:p14="http://schemas.microsoft.com/office/powerpoint/2010/main" val="93031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718EE4-313C-4955-82D9-D4E4B616727D}" type="slidenum">
              <a:rPr lang="en-GB" smtClean="0"/>
              <a:t>9</a:t>
            </a:fld>
            <a:endParaRPr lang="en-GB"/>
          </a:p>
        </p:txBody>
      </p:sp>
    </p:spTree>
    <p:extLst>
      <p:ext uri="{BB962C8B-B14F-4D97-AF65-F5344CB8AC3E}">
        <p14:creationId xmlns:p14="http://schemas.microsoft.com/office/powerpoint/2010/main" val="42183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hyperlink" Target="https://youtube.com/playlist?list=PLVU57s6Q-XyQRIJ2UppuaSYxwoRSigOBu" TargetMode="External"/><Relationship Id="rId5" Type="http://schemas.openxmlformats.org/officeDocument/2006/relationships/image" Target="../media/image26.png"/><Relationship Id="rId10" Type="http://schemas.openxmlformats.org/officeDocument/2006/relationships/hyperlink" Target="https://youthmusic.org.uk/nextgen/advice" TargetMode="External"/><Relationship Id="rId4" Type="http://schemas.openxmlformats.org/officeDocument/2006/relationships/image" Target="../media/image25.sv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google.com/search?q=get+paid+guide&amp;oq=get+paid+guide&amp;gs_lcrp=EgZjaHJvbWUqBwgAEAAYgAQyBwgAEAAYgAQyCAgBEAAYFhgeMggIAhAAGBYYHjIKCAMQABgPGBYYHjIKCAQQABgPGBYYHjIICAUQABgWGB4yCAgGEAAYFhgeMggIBxAAGBYYHjIICAgQABgWGB4yCAgJEAAYFhge0gEIMTM3NmowajeoAgCwAgA&amp;sourceid=chrome&amp;ie=UTF-8" TargetMode="External"/><Relationship Id="rId5" Type="http://schemas.openxmlformats.org/officeDocument/2006/relationships/hyperlink" Target="https://www.theunsignedguide.com/blog/711" TargetMode="Externa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hyperlink" Target="https://musiciansunion.org.uk/career-development/career-guides/musicians-wellbeing-guidance-pack" TargetMode="External"/><Relationship Id="rId7" Type="http://schemas.openxmlformats.org/officeDocument/2006/relationships/image" Target="../media/image3.png"/><Relationship Id="rId12"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musiciansunion.org.uk/health-safety-wellbeing/mental-health-and-wellbeing/mental-health-support" TargetMode="External"/><Relationship Id="rId11" Type="http://schemas.openxmlformats.org/officeDocument/2006/relationships/image" Target="../media/image18.png"/><Relationship Id="rId5" Type="http://schemas.openxmlformats.org/officeDocument/2006/relationships/hyperlink" Target="https://musiciansunion.org.uk/events-career-development/career-development/career-guides/musicians-wellbeing-guidance-pack/a-young-freelancer-s-guide-to-mental-health-and-the-music-industry" TargetMode="External"/><Relationship Id="rId10" Type="http://schemas.openxmlformats.org/officeDocument/2006/relationships/image" Target="../media/image10.svg"/><Relationship Id="rId4" Type="http://schemas.openxmlformats.org/officeDocument/2006/relationships/hyperlink" Target="https://musiciansunion.org.uk/safespace" TargetMode="Externa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hyperlink" Target="https://musiciansunion.org.uk/legal-money/workplace-rights-and-legislation/equality-rights/sexual-harassment-at-work/help-support-resources-for-sexual-harassment" TargetMode="External"/><Relationship Id="rId13" Type="http://schemas.openxmlformats.org/officeDocument/2006/relationships/image" Target="../media/image13.png"/><Relationship Id="rId3" Type="http://schemas.openxmlformats.org/officeDocument/2006/relationships/hyperlink" Target="http://www.samaritans.org/" TargetMode="External"/><Relationship Id="rId7" Type="http://schemas.openxmlformats.org/officeDocument/2006/relationships/hyperlink" Target="tel:+44-08000684141" TargetMode="External"/><Relationship Id="rId12"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papyrus-uk.org/" TargetMode="External"/><Relationship Id="rId11" Type="http://schemas.openxmlformats.org/officeDocument/2006/relationships/image" Target="../media/image9.png"/><Relationship Id="rId5" Type="http://schemas.openxmlformats.org/officeDocument/2006/relationships/hyperlink" Target="tel:+44-08088084994" TargetMode="External"/><Relationship Id="rId10" Type="http://schemas.openxmlformats.org/officeDocument/2006/relationships/image" Target="../media/image16.svg"/><Relationship Id="rId4" Type="http://schemas.openxmlformats.org/officeDocument/2006/relationships/hyperlink" Target="tel:+44-116123" TargetMode="External"/><Relationship Id="rId9" Type="http://schemas.openxmlformats.org/officeDocument/2006/relationships/image" Target="../media/image15.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hyperlink" Target="mailto:creatives@youthmusic.org.uk" TargetMode="External"/><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hyperlink" Target="https://youthmusic.org.uk/nextgen-fund-toolkit" TargetMode="External"/><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svg"/><Relationship Id="rId3" Type="http://schemas.openxmlformats.org/officeDocument/2006/relationships/hyperlink" Target="https://www.postcodelottery.co.uk/" TargetMode="External"/><Relationship Id="rId7" Type="http://schemas.openxmlformats.org/officeDocument/2006/relationships/hyperlink" Target="https://youthmusic.org.uk/youth-music-editorial-policy" TargetMode="External"/><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youthmusic.org.uk/taxonomy/term/7" TargetMode="External"/><Relationship Id="rId11" Type="http://schemas.openxmlformats.org/officeDocument/2006/relationships/image" Target="../media/image10.svg"/><Relationship Id="rId5" Type="http://schemas.openxmlformats.org/officeDocument/2006/relationships/hyperlink" Target="https://open.spotify.com/playlist/7u5D3bODxFK4CS5f4SP4nZ?si=ebc98650519c4439" TargetMode="External"/><Relationship Id="rId10" Type="http://schemas.openxmlformats.org/officeDocument/2006/relationships/image" Target="../media/image9.png"/><Relationship Id="rId4" Type="http://schemas.openxmlformats.org/officeDocument/2006/relationships/hyperlink" Target="https://www.ppluk.com/" TargetMode="External"/><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14856031" y="5143500"/>
            <a:ext cx="3433286" cy="5143500"/>
          </a:xfrm>
          <a:prstGeom prst="rect">
            <a:avLst/>
          </a:prstGeom>
          <a:solidFill>
            <a:srgbClr val="A5C9E8"/>
          </a:solidFill>
        </p:spPr>
        <p:txBody>
          <a:bodyPr/>
          <a:lstStyle/>
          <a:p>
            <a:endParaRPr lang="en-GB"/>
          </a:p>
        </p:txBody>
      </p:sp>
      <p:sp>
        <p:nvSpPr>
          <p:cNvPr id="3" name="AutoShape 3"/>
          <p:cNvSpPr/>
          <p:nvPr/>
        </p:nvSpPr>
        <p:spPr>
          <a:xfrm>
            <a:off x="14854714" y="0"/>
            <a:ext cx="3433286" cy="5143500"/>
          </a:xfrm>
          <a:prstGeom prst="rect">
            <a:avLst/>
          </a:prstGeom>
          <a:solidFill>
            <a:srgbClr val="623BCB"/>
          </a:solidFill>
        </p:spPr>
        <p:txBody>
          <a:bodyPr/>
          <a:lstStyle/>
          <a:p>
            <a:endParaRPr lang="en-GB"/>
          </a:p>
        </p:txBody>
      </p:sp>
      <p:sp>
        <p:nvSpPr>
          <p:cNvPr id="4" name="Freeform 4"/>
          <p:cNvSpPr/>
          <p:nvPr/>
        </p:nvSpPr>
        <p:spPr>
          <a:xfrm>
            <a:off x="13127314" y="849729"/>
            <a:ext cx="3444043" cy="3444043"/>
          </a:xfrm>
          <a:custGeom>
            <a:avLst/>
            <a:gdLst/>
            <a:ahLst/>
            <a:cxnLst/>
            <a:rect l="l" t="t" r="r" b="b"/>
            <a:pathLst>
              <a:path w="3444043" h="3444043">
                <a:moveTo>
                  <a:pt x="0" y="0"/>
                </a:moveTo>
                <a:lnTo>
                  <a:pt x="3444043" y="0"/>
                </a:lnTo>
                <a:lnTo>
                  <a:pt x="3444043" y="3444042"/>
                </a:lnTo>
                <a:lnTo>
                  <a:pt x="0" y="3444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9712531" y="5143500"/>
            <a:ext cx="5143500" cy="5143500"/>
          </a:xfrm>
          <a:custGeom>
            <a:avLst/>
            <a:gdLst/>
            <a:ahLst/>
            <a:cxnLst/>
            <a:rect l="l" t="t" r="r" b="b"/>
            <a:pathLst>
              <a:path w="5143500" h="5143500">
                <a:moveTo>
                  <a:pt x="0" y="0"/>
                </a:moveTo>
                <a:lnTo>
                  <a:pt x="5143500" y="0"/>
                </a:lnTo>
                <a:lnTo>
                  <a:pt x="5143500" y="5143500"/>
                </a:lnTo>
                <a:lnTo>
                  <a:pt x="0" y="5143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028700" y="1143000"/>
            <a:ext cx="8115300" cy="6743700"/>
          </a:xfrm>
          <a:prstGeom prst="rect">
            <a:avLst/>
          </a:prstGeom>
        </p:spPr>
        <p:txBody>
          <a:bodyPr lIns="0" tIns="0" rIns="0" bIns="0" rtlCol="0" anchor="t">
            <a:spAutoFit/>
          </a:bodyPr>
          <a:lstStyle/>
          <a:p>
            <a:pPr>
              <a:lnSpc>
                <a:spcPts val="13200"/>
              </a:lnSpc>
            </a:pPr>
            <a:r>
              <a:rPr lang="en-US" sz="12000">
                <a:solidFill>
                  <a:srgbClr val="282828"/>
                </a:solidFill>
                <a:latin typeface="Montserrat Extra-Bold Bold"/>
              </a:rPr>
              <a:t>Youth Music NextGen Fund</a:t>
            </a:r>
          </a:p>
        </p:txBody>
      </p:sp>
      <p:sp>
        <p:nvSpPr>
          <p:cNvPr id="7" name="Freeform 7"/>
          <p:cNvSpPr/>
          <p:nvPr/>
        </p:nvSpPr>
        <p:spPr>
          <a:xfrm rot="5400000">
            <a:off x="14857349" y="7436703"/>
            <a:ext cx="2850297" cy="2850297"/>
          </a:xfrm>
          <a:custGeom>
            <a:avLst/>
            <a:gdLst/>
            <a:ahLst/>
            <a:cxnLst/>
            <a:rect l="l" t="t" r="r" b="b"/>
            <a:pathLst>
              <a:path w="2850297" h="2850297">
                <a:moveTo>
                  <a:pt x="0" y="0"/>
                </a:moveTo>
                <a:lnTo>
                  <a:pt x="2850297" y="0"/>
                </a:lnTo>
                <a:lnTo>
                  <a:pt x="2850297" y="2850297"/>
                </a:lnTo>
                <a:lnTo>
                  <a:pt x="0" y="2850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1028700" y="7934325"/>
            <a:ext cx="5581948" cy="409575"/>
          </a:xfrm>
          <a:prstGeom prst="rect">
            <a:avLst/>
          </a:prstGeom>
        </p:spPr>
        <p:txBody>
          <a:bodyPr lIns="0" tIns="0" rIns="0" bIns="0" rtlCol="0" anchor="t">
            <a:spAutoFit/>
          </a:bodyPr>
          <a:lstStyle/>
          <a:p>
            <a:pPr>
              <a:lnSpc>
                <a:spcPts val="3299"/>
              </a:lnSpc>
            </a:pPr>
            <a:r>
              <a:rPr lang="en-US" sz="2999" spc="149" dirty="0">
                <a:solidFill>
                  <a:srgbClr val="282828"/>
                </a:solidFill>
                <a:latin typeface="Open Sans Bold"/>
              </a:rPr>
              <a:t>WELCOME PACK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0940505" y="1984102"/>
            <a:ext cx="3159398" cy="3159398"/>
          </a:xfrm>
          <a:custGeom>
            <a:avLst/>
            <a:gdLst/>
            <a:ahLst/>
            <a:cxnLst/>
            <a:rect l="l" t="t" r="r" b="b"/>
            <a:pathLst>
              <a:path w="3159398" h="3159398">
                <a:moveTo>
                  <a:pt x="0" y="0"/>
                </a:moveTo>
                <a:lnTo>
                  <a:pt x="3159397" y="0"/>
                </a:lnTo>
                <a:lnTo>
                  <a:pt x="3159397" y="3159398"/>
                </a:lnTo>
                <a:lnTo>
                  <a:pt x="0" y="31593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5400000">
            <a:off x="10940505" y="514350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758726" y="4654550"/>
            <a:ext cx="8499352" cy="3926268"/>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You are our ninth round of grantees, and we want to support collaboration and knowledge sharing with the current group and those previously funded through NextGen. </a:t>
            </a:r>
          </a:p>
          <a:p>
            <a:pPr>
              <a:lnSpc>
                <a:spcPts val="2799"/>
              </a:lnSpc>
            </a:pPr>
            <a:endParaRPr lang="en-US" sz="1999" spc="19" dirty="0">
              <a:solidFill>
                <a:srgbClr val="282828"/>
              </a:solidFill>
              <a:latin typeface="Open Sans"/>
            </a:endParaRPr>
          </a:p>
          <a:p>
            <a:pPr>
              <a:lnSpc>
                <a:spcPts val="2800"/>
              </a:lnSpc>
            </a:pPr>
            <a:r>
              <a:rPr lang="en-US" sz="2000" spc="20" dirty="0">
                <a:solidFill>
                  <a:srgbClr val="282828"/>
                </a:solidFill>
                <a:latin typeface="Open Sans"/>
              </a:rPr>
              <a:t>We're always open to hear your thoughts on how we can continue to support the community. Based on conversations with NextGen, we decided to host an events series around PR/Marketing in partnership with major music and culture brands (e.g., Meta, AWAL).</a:t>
            </a:r>
          </a:p>
          <a:p>
            <a:pPr>
              <a:lnSpc>
                <a:spcPts val="2800"/>
              </a:lnSpc>
            </a:pPr>
            <a:endParaRPr lang="en-US" sz="2000" spc="20" dirty="0">
              <a:solidFill>
                <a:srgbClr val="282828"/>
              </a:solidFill>
              <a:latin typeface="Open Sans"/>
            </a:endParaRPr>
          </a:p>
          <a:p>
            <a:pPr>
              <a:lnSpc>
                <a:spcPts val="2800"/>
              </a:lnSpc>
            </a:pPr>
            <a:r>
              <a:rPr lang="en-US" sz="2000" spc="20" dirty="0">
                <a:solidFill>
                  <a:srgbClr val="282828"/>
                </a:solidFill>
                <a:latin typeface="Open Sans"/>
              </a:rPr>
              <a:t>We also hold networking events around the country throughout the year. </a:t>
            </a:r>
          </a:p>
        </p:txBody>
      </p:sp>
      <p:sp>
        <p:nvSpPr>
          <p:cNvPr id="7" name="TextBox 7"/>
          <p:cNvSpPr txBox="1"/>
          <p:nvPr/>
        </p:nvSpPr>
        <p:spPr>
          <a:xfrm>
            <a:off x="1758726" y="1562100"/>
            <a:ext cx="7385274" cy="2385268"/>
          </a:xfrm>
          <a:prstGeom prst="rect">
            <a:avLst/>
          </a:prstGeom>
        </p:spPr>
        <p:txBody>
          <a:bodyPr lIns="0" tIns="0" rIns="0" bIns="0" rtlCol="0" anchor="t">
            <a:spAutoFit/>
          </a:bodyPr>
          <a:lstStyle/>
          <a:p>
            <a:pPr>
              <a:lnSpc>
                <a:spcPts val="9349"/>
              </a:lnSpc>
            </a:pPr>
            <a:r>
              <a:rPr lang="en-US" sz="8499" dirty="0">
                <a:solidFill>
                  <a:srgbClr val="282828"/>
                </a:solidFill>
                <a:latin typeface="Open Sans Extra Bold Bold"/>
              </a:rPr>
              <a:t>Community &amp; Events</a:t>
            </a:r>
          </a:p>
        </p:txBody>
      </p:sp>
      <p:sp>
        <p:nvSpPr>
          <p:cNvPr id="12" name="Rectangle 11">
            <a:extLst>
              <a:ext uri="{FF2B5EF4-FFF2-40B4-BE49-F238E27FC236}">
                <a16:creationId xmlns:a16="http://schemas.microsoft.com/office/drawing/2014/main" id="{F1B9AFBF-517C-43F1-50C3-EB787F6600AF}"/>
              </a:ext>
            </a:extLst>
          </p:cNvPr>
          <p:cNvSpPr>
            <a:spLocks/>
          </p:cNvSpPr>
          <p:nvPr/>
        </p:nvSpPr>
        <p:spPr>
          <a:xfrm>
            <a:off x="13106400" y="858899"/>
            <a:ext cx="5206034" cy="5206033"/>
          </a:xfrm>
          <a:prstGeom prst="rect">
            <a:avLst/>
          </a:prstGeom>
          <a:blipFill dpi="0" rotWithShape="0">
            <a:blip r:embed="rId7"/>
            <a:srcRect/>
            <a:stretch>
              <a:fillRect l="-25000" r="-25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a:extLst>
              <a:ext uri="{FF2B5EF4-FFF2-40B4-BE49-F238E27FC236}">
                <a16:creationId xmlns:a16="http://schemas.microsoft.com/office/drawing/2014/main" id="{D91EF060-A639-51FE-D3C2-6ED777D2C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06400" y="6092411"/>
            <a:ext cx="5206034" cy="3470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4421627" y="5497674"/>
            <a:ext cx="1568831" cy="1568831"/>
          </a:xfrm>
          <a:custGeom>
            <a:avLst/>
            <a:gdLst/>
            <a:ahLst/>
            <a:cxnLst/>
            <a:rect l="l" t="t" r="r" b="b"/>
            <a:pathLst>
              <a:path w="1568831" h="1568831">
                <a:moveTo>
                  <a:pt x="0" y="0"/>
                </a:moveTo>
                <a:lnTo>
                  <a:pt x="1568831" y="0"/>
                </a:lnTo>
                <a:lnTo>
                  <a:pt x="1568831" y="1568830"/>
                </a:lnTo>
                <a:lnTo>
                  <a:pt x="0" y="1568830"/>
                </a:lnTo>
                <a:lnTo>
                  <a:pt x="0" y="0"/>
                </a:lnTo>
                <a:close/>
              </a:path>
            </a:pathLst>
          </a:custGeom>
          <a:blipFill>
            <a:blip r:embed="rId3"/>
            <a:stretch>
              <a:fillRect/>
            </a:stretch>
          </a:blipFill>
        </p:spPr>
        <p:txBody>
          <a:bodyPr/>
          <a:lstStyle/>
          <a:p>
            <a:endParaRPr lang="en-GB"/>
          </a:p>
        </p:txBody>
      </p:sp>
      <p:sp>
        <p:nvSpPr>
          <p:cNvPr id="4" name="Freeform 4"/>
          <p:cNvSpPr/>
          <p:nvPr/>
        </p:nvSpPr>
        <p:spPr>
          <a:xfrm>
            <a:off x="10696675" y="4633099"/>
            <a:ext cx="4749313" cy="7188551"/>
          </a:xfrm>
          <a:custGeom>
            <a:avLst/>
            <a:gdLst/>
            <a:ahLst/>
            <a:cxnLst/>
            <a:rect l="l" t="t" r="r" b="b"/>
            <a:pathLst>
              <a:path w="4749313" h="7188551">
                <a:moveTo>
                  <a:pt x="0" y="0"/>
                </a:moveTo>
                <a:lnTo>
                  <a:pt x="4749313" y="0"/>
                </a:lnTo>
                <a:lnTo>
                  <a:pt x="4749313" y="7188551"/>
                </a:lnTo>
                <a:lnTo>
                  <a:pt x="0" y="7188551"/>
                </a:lnTo>
                <a:lnTo>
                  <a:pt x="0" y="0"/>
                </a:lnTo>
                <a:close/>
              </a:path>
            </a:pathLst>
          </a:custGeom>
          <a:blipFill>
            <a:blip r:embed="rId4"/>
            <a:stretch>
              <a:fillRect l="-959"/>
            </a:stretch>
          </a:blipFill>
        </p:spPr>
        <p:txBody>
          <a:bodyPr/>
          <a:lstStyle/>
          <a:p>
            <a:endParaRPr lang="en-GB" dirty="0"/>
          </a:p>
        </p:txBody>
      </p:sp>
      <p:sp>
        <p:nvSpPr>
          <p:cNvPr id="5" name="Freeform 5"/>
          <p:cNvSpPr/>
          <p:nvPr/>
        </p:nvSpPr>
        <p:spPr>
          <a:xfrm>
            <a:off x="14856857" y="5152269"/>
            <a:ext cx="4121816" cy="5152269"/>
          </a:xfrm>
          <a:custGeom>
            <a:avLst/>
            <a:gdLst/>
            <a:ahLst/>
            <a:cxnLst/>
            <a:rect l="l" t="t" r="r" b="b"/>
            <a:pathLst>
              <a:path w="4121816" h="5152269">
                <a:moveTo>
                  <a:pt x="0" y="0"/>
                </a:moveTo>
                <a:lnTo>
                  <a:pt x="4121815" y="0"/>
                </a:lnTo>
                <a:lnTo>
                  <a:pt x="4121815" y="5152270"/>
                </a:lnTo>
                <a:lnTo>
                  <a:pt x="0" y="5152270"/>
                </a:lnTo>
                <a:lnTo>
                  <a:pt x="0" y="0"/>
                </a:lnTo>
                <a:close/>
              </a:path>
            </a:pathLst>
          </a:custGeom>
          <a:blipFill>
            <a:blip r:embed="rId5"/>
            <a:stretch>
              <a:fillRect/>
            </a:stretch>
          </a:blipFill>
        </p:spPr>
        <p:txBody>
          <a:bodyPr/>
          <a:lstStyle/>
          <a:p>
            <a:endParaRPr lang="en-GB"/>
          </a:p>
        </p:txBody>
      </p:sp>
      <p:sp>
        <p:nvSpPr>
          <p:cNvPr id="6" name="Freeform 6"/>
          <p:cNvSpPr/>
          <p:nvPr/>
        </p:nvSpPr>
        <p:spPr>
          <a:xfrm>
            <a:off x="14938742" y="0"/>
            <a:ext cx="3349258" cy="5309633"/>
          </a:xfrm>
          <a:custGeom>
            <a:avLst/>
            <a:gdLst/>
            <a:ahLst/>
            <a:cxnLst/>
            <a:rect l="l" t="t" r="r" b="b"/>
            <a:pathLst>
              <a:path w="3349258" h="5309633">
                <a:moveTo>
                  <a:pt x="0" y="0"/>
                </a:moveTo>
                <a:lnTo>
                  <a:pt x="3349258" y="0"/>
                </a:lnTo>
                <a:lnTo>
                  <a:pt x="3349258" y="5309633"/>
                </a:lnTo>
                <a:lnTo>
                  <a:pt x="0" y="5309633"/>
                </a:lnTo>
                <a:lnTo>
                  <a:pt x="0" y="0"/>
                </a:lnTo>
                <a:close/>
              </a:path>
            </a:pathLst>
          </a:custGeom>
          <a:blipFill>
            <a:blip r:embed="rId6"/>
            <a:stretch>
              <a:fillRect l="-43833" r="-36904" b="-14007"/>
            </a:stretch>
          </a:blipFill>
        </p:spPr>
        <p:txBody>
          <a:bodyPr/>
          <a:lstStyle/>
          <a:p>
            <a:endParaRPr lang="en-GB"/>
          </a:p>
        </p:txBody>
      </p:sp>
      <p:grpSp>
        <p:nvGrpSpPr>
          <p:cNvPr id="7" name="Group 7"/>
          <p:cNvGrpSpPr/>
          <p:nvPr/>
        </p:nvGrpSpPr>
        <p:grpSpPr>
          <a:xfrm>
            <a:off x="5521150" y="3289932"/>
            <a:ext cx="10262673" cy="1989862"/>
            <a:chOff x="0" y="-9525"/>
            <a:chExt cx="13683564" cy="1835892"/>
          </a:xfrm>
        </p:grpSpPr>
        <p:sp>
          <p:nvSpPr>
            <p:cNvPr id="8" name="TextBox 8"/>
            <p:cNvSpPr txBox="1"/>
            <p:nvPr/>
          </p:nvSpPr>
          <p:spPr>
            <a:xfrm>
              <a:off x="0" y="-9525"/>
              <a:ext cx="13683564" cy="606425"/>
            </a:xfrm>
            <a:prstGeom prst="rect">
              <a:avLst/>
            </a:prstGeom>
          </p:spPr>
          <p:txBody>
            <a:bodyPr lIns="0" tIns="0" rIns="0" bIns="0" rtlCol="0" anchor="t">
              <a:spAutoFit/>
            </a:bodyPr>
            <a:lstStyle/>
            <a:p>
              <a:pPr>
                <a:lnSpc>
                  <a:spcPts val="3749"/>
                </a:lnSpc>
              </a:pPr>
              <a:r>
                <a:rPr lang="en-US" sz="2999">
                  <a:solidFill>
                    <a:srgbClr val="282828"/>
                  </a:solidFill>
                  <a:latin typeface="Montserrat Extra-Bold Bold"/>
                </a:rPr>
                <a:t>Ad hoc opportunities</a:t>
              </a:r>
            </a:p>
          </p:txBody>
        </p:sp>
        <p:sp>
          <p:nvSpPr>
            <p:cNvPr id="9" name="TextBox 9"/>
            <p:cNvSpPr txBox="1"/>
            <p:nvPr/>
          </p:nvSpPr>
          <p:spPr>
            <a:xfrm>
              <a:off x="0" y="522983"/>
              <a:ext cx="13683564" cy="1303384"/>
            </a:xfrm>
            <a:prstGeom prst="rect">
              <a:avLst/>
            </a:prstGeom>
          </p:spPr>
          <p:txBody>
            <a:bodyPr lIns="0" tIns="0" rIns="0" bIns="0" rtlCol="0" anchor="t">
              <a:spAutoFit/>
            </a:bodyPr>
            <a:lstStyle/>
            <a:p>
              <a:pPr marL="431799" lvl="1" indent="-215899">
                <a:lnSpc>
                  <a:spcPts val="2799"/>
                </a:lnSpc>
                <a:buFont typeface="Arial"/>
                <a:buChar char="•"/>
              </a:pPr>
              <a:r>
                <a:rPr lang="en-US" sz="1999" spc="19" dirty="0">
                  <a:solidFill>
                    <a:srgbClr val="282828"/>
                  </a:solidFill>
                  <a:latin typeface="Open Sans"/>
                </a:rPr>
                <a:t>Recording Studio Opportunities</a:t>
              </a:r>
            </a:p>
            <a:p>
              <a:pPr marL="431799" lvl="1" indent="-215899">
                <a:lnSpc>
                  <a:spcPts val="2799"/>
                </a:lnSpc>
                <a:buFont typeface="Arial"/>
                <a:buChar char="•"/>
              </a:pPr>
              <a:r>
                <a:rPr lang="en-US" sz="1999" spc="19" dirty="0">
                  <a:solidFill>
                    <a:srgbClr val="282828"/>
                  </a:solidFill>
                  <a:latin typeface="Open Sans"/>
                </a:rPr>
                <a:t>Youth Music Awards</a:t>
              </a:r>
            </a:p>
            <a:p>
              <a:pPr marL="431799" lvl="1" indent="-215899">
                <a:lnSpc>
                  <a:spcPts val="2799"/>
                </a:lnSpc>
                <a:buFont typeface="Arial"/>
                <a:buChar char="•"/>
              </a:pPr>
              <a:r>
                <a:rPr lang="en-US" sz="1999" spc="19" dirty="0">
                  <a:solidFill>
                    <a:srgbClr val="282828"/>
                  </a:solidFill>
                  <a:latin typeface="Open Sans"/>
                </a:rPr>
                <a:t>Performance Opportunities</a:t>
              </a:r>
            </a:p>
            <a:p>
              <a:pPr marL="215900" lvl="1">
                <a:lnSpc>
                  <a:spcPts val="2799"/>
                </a:lnSpc>
              </a:pPr>
              <a:endParaRPr lang="en-US" sz="1999" spc="19" dirty="0">
                <a:solidFill>
                  <a:srgbClr val="282828"/>
                </a:solidFill>
                <a:latin typeface="Open Sans"/>
              </a:endParaRPr>
            </a:p>
          </p:txBody>
        </p:sp>
      </p:grpSp>
      <p:sp>
        <p:nvSpPr>
          <p:cNvPr id="10" name="Freeform 10"/>
          <p:cNvSpPr/>
          <p:nvPr/>
        </p:nvSpPr>
        <p:spPr>
          <a:xfrm>
            <a:off x="10696675" y="7049"/>
            <a:ext cx="4242067" cy="5302584"/>
          </a:xfrm>
          <a:custGeom>
            <a:avLst/>
            <a:gdLst/>
            <a:ahLst/>
            <a:cxnLst/>
            <a:rect l="l" t="t" r="r" b="b"/>
            <a:pathLst>
              <a:path w="4242067" h="5302584">
                <a:moveTo>
                  <a:pt x="0" y="0"/>
                </a:moveTo>
                <a:lnTo>
                  <a:pt x="4242067" y="0"/>
                </a:lnTo>
                <a:lnTo>
                  <a:pt x="4242067" y="5302584"/>
                </a:lnTo>
                <a:lnTo>
                  <a:pt x="0" y="5302584"/>
                </a:lnTo>
                <a:lnTo>
                  <a:pt x="0" y="0"/>
                </a:lnTo>
                <a:close/>
              </a:path>
            </a:pathLst>
          </a:custGeom>
          <a:blipFill>
            <a:blip r:embed="rId7"/>
            <a:stretch>
              <a:fillRect l="-23658" t="-6624" r="-26960" b="-43994"/>
            </a:stretch>
          </a:blipFill>
        </p:spPr>
        <p:txBody>
          <a:bodyPr/>
          <a:lstStyle/>
          <a:p>
            <a:endParaRPr lang="en-GB"/>
          </a:p>
        </p:txBody>
      </p:sp>
      <p:sp>
        <p:nvSpPr>
          <p:cNvPr id="11" name="TextBox 11"/>
          <p:cNvSpPr txBox="1"/>
          <p:nvPr/>
        </p:nvSpPr>
        <p:spPr>
          <a:xfrm>
            <a:off x="1057275" y="1490500"/>
            <a:ext cx="9866367" cy="1139826"/>
          </a:xfrm>
          <a:prstGeom prst="rect">
            <a:avLst/>
          </a:prstGeom>
        </p:spPr>
        <p:txBody>
          <a:bodyPr lIns="0" tIns="0" rIns="0" bIns="0" rtlCol="0" anchor="t">
            <a:spAutoFit/>
          </a:bodyPr>
          <a:lstStyle/>
          <a:p>
            <a:pPr>
              <a:lnSpc>
                <a:spcPts val="8800"/>
              </a:lnSpc>
            </a:pPr>
            <a:r>
              <a:rPr lang="en-US" sz="8000">
                <a:solidFill>
                  <a:srgbClr val="282828"/>
                </a:solidFill>
                <a:latin typeface="Open Sans Extra Bold Bold"/>
              </a:rPr>
              <a:t>NextGen Benefits</a:t>
            </a:r>
          </a:p>
        </p:txBody>
      </p:sp>
      <p:grpSp>
        <p:nvGrpSpPr>
          <p:cNvPr id="12" name="Group 12"/>
          <p:cNvGrpSpPr/>
          <p:nvPr/>
        </p:nvGrpSpPr>
        <p:grpSpPr>
          <a:xfrm>
            <a:off x="1057275" y="3297076"/>
            <a:ext cx="4436060" cy="1846424"/>
            <a:chOff x="0" y="0"/>
            <a:chExt cx="5914747" cy="2461899"/>
          </a:xfrm>
        </p:grpSpPr>
        <p:sp>
          <p:nvSpPr>
            <p:cNvPr id="13" name="TextBox 13"/>
            <p:cNvSpPr txBox="1"/>
            <p:nvPr/>
          </p:nvSpPr>
          <p:spPr>
            <a:xfrm>
              <a:off x="0" y="-9525"/>
              <a:ext cx="5914747" cy="619125"/>
            </a:xfrm>
            <a:prstGeom prst="rect">
              <a:avLst/>
            </a:prstGeom>
          </p:spPr>
          <p:txBody>
            <a:bodyPr lIns="0" tIns="0" rIns="0" bIns="0" rtlCol="0" anchor="t">
              <a:spAutoFit/>
            </a:bodyPr>
            <a:lstStyle/>
            <a:p>
              <a:pPr>
                <a:lnSpc>
                  <a:spcPts val="3749"/>
                </a:lnSpc>
              </a:pPr>
              <a:r>
                <a:rPr lang="en-US" sz="2999" dirty="0">
                  <a:solidFill>
                    <a:srgbClr val="282828"/>
                  </a:solidFill>
                  <a:latin typeface="Montserrat Extra-Bold Bold"/>
                </a:rPr>
                <a:t>Metropolis Studios</a:t>
              </a:r>
            </a:p>
          </p:txBody>
        </p:sp>
        <p:sp>
          <p:nvSpPr>
            <p:cNvPr id="14" name="TextBox 14"/>
            <p:cNvSpPr txBox="1"/>
            <p:nvPr/>
          </p:nvSpPr>
          <p:spPr>
            <a:xfrm>
              <a:off x="0" y="1081832"/>
              <a:ext cx="5914747" cy="1380067"/>
            </a:xfrm>
            <a:prstGeom prst="rect">
              <a:avLst/>
            </a:prstGeom>
          </p:spPr>
          <p:txBody>
            <a:bodyPr lIns="0" tIns="0" rIns="0" bIns="0" rtlCol="0" anchor="t">
              <a:spAutoFit/>
            </a:bodyPr>
            <a:lstStyle/>
            <a:p>
              <a:pPr>
                <a:lnSpc>
                  <a:spcPts val="2799"/>
                </a:lnSpc>
              </a:pPr>
              <a:r>
                <a:rPr lang="en-US" sz="1999" spc="19">
                  <a:solidFill>
                    <a:srgbClr val="282828"/>
                  </a:solidFill>
                  <a:latin typeface="Open Sans"/>
                </a:rPr>
                <a:t>One track mastered for free for NextGen funded recipients</a:t>
              </a:r>
            </a:p>
            <a:p>
              <a:pPr>
                <a:lnSpc>
                  <a:spcPts val="2800"/>
                </a:lnSpc>
              </a:pPr>
              <a:endParaRPr lang="en-US" sz="1999" spc="19">
                <a:solidFill>
                  <a:srgbClr val="282828"/>
                </a:solidFill>
                <a:latin typeface="Open Sans"/>
              </a:endParaRPr>
            </a:p>
          </p:txBody>
        </p:sp>
      </p:grpSp>
      <p:sp>
        <p:nvSpPr>
          <p:cNvPr id="15" name="TextBox 15"/>
          <p:cNvSpPr txBox="1"/>
          <p:nvPr/>
        </p:nvSpPr>
        <p:spPr>
          <a:xfrm>
            <a:off x="615800" y="7586960"/>
            <a:ext cx="9180484" cy="778418"/>
          </a:xfrm>
          <a:prstGeom prst="rect">
            <a:avLst/>
          </a:prstGeom>
        </p:spPr>
        <p:txBody>
          <a:bodyPr lIns="0" tIns="0" rIns="0" bIns="0" rtlCol="0" anchor="t">
            <a:spAutoFit/>
          </a:bodyPr>
          <a:lstStyle/>
          <a:p>
            <a:pPr algn="ctr">
              <a:lnSpc>
                <a:spcPts val="3124"/>
              </a:lnSpc>
              <a:spcBef>
                <a:spcPct val="0"/>
              </a:spcBef>
            </a:pPr>
            <a:r>
              <a:rPr lang="en-US" sz="2499" dirty="0">
                <a:solidFill>
                  <a:srgbClr val="000000"/>
                </a:solidFill>
                <a:latin typeface="Open Sans Bold"/>
              </a:rPr>
              <a:t>We will get in touch with you with information on future benefits and opportunities.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8" name="Picture 7" descr="A group of women on a stage&#10;&#10;Description automatically generated">
            <a:extLst>
              <a:ext uri="{FF2B5EF4-FFF2-40B4-BE49-F238E27FC236}">
                <a16:creationId xmlns:a16="http://schemas.microsoft.com/office/drawing/2014/main" id="{9E8D2368-223C-23E9-BA4E-6B232AEBA0AE}"/>
              </a:ext>
            </a:extLst>
          </p:cNvPr>
          <p:cNvPicPr>
            <a:picLocks noChangeAspect="1"/>
          </p:cNvPicPr>
          <p:nvPr/>
        </p:nvPicPr>
        <p:blipFill rotWithShape="1">
          <a:blip r:embed="rId3">
            <a:extLst>
              <a:ext uri="{28A0092B-C50C-407E-A947-70E740481C1C}">
                <a14:useLocalDpi xmlns:a14="http://schemas.microsoft.com/office/drawing/2010/main" val="0"/>
              </a:ext>
            </a:extLst>
          </a:blip>
          <a:srcRect l="27096" r="35648" b="8475"/>
          <a:stretch/>
        </p:blipFill>
        <p:spPr>
          <a:xfrm>
            <a:off x="99111" y="0"/>
            <a:ext cx="6281020" cy="10287000"/>
          </a:xfrm>
          <a:prstGeom prst="rect">
            <a:avLst/>
          </a:prstGeom>
        </p:spPr>
      </p:pic>
      <p:sp>
        <p:nvSpPr>
          <p:cNvPr id="3" name="Freeform 3"/>
          <p:cNvSpPr/>
          <p:nvPr/>
        </p:nvSpPr>
        <p:spPr>
          <a:xfrm rot="-5400000">
            <a:off x="0" y="0"/>
            <a:ext cx="1807234" cy="1807234"/>
          </a:xfrm>
          <a:custGeom>
            <a:avLst/>
            <a:gdLst/>
            <a:ahLst/>
            <a:cxnLst/>
            <a:rect l="l" t="t" r="r" b="b"/>
            <a:pathLst>
              <a:path w="1807234" h="1807234">
                <a:moveTo>
                  <a:pt x="0" y="0"/>
                </a:moveTo>
                <a:lnTo>
                  <a:pt x="1807234" y="0"/>
                </a:lnTo>
                <a:lnTo>
                  <a:pt x="1807234" y="1807234"/>
                </a:lnTo>
                <a:lnTo>
                  <a:pt x="0" y="1807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408831" y="3254003"/>
            <a:ext cx="9850469" cy="4644348"/>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The Youth Music Awards celebrates the most forward-thinking projects and people making, learning and earning in music.</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The awards are open to anyone who has been directly funded via the NextGen Fund or has taken part in a Youth Music funded project in the last 5 years. </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You can nominate yourself for an award, there’s 12 categories that cover both musical and social achievements.</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You can also be part of our NextGen team working at the awards in a variety of roles including, event runners, content creators, photographers, presenters, PR runners etc.</a:t>
            </a:r>
          </a:p>
          <a:p>
            <a:pPr>
              <a:lnSpc>
                <a:spcPts val="2800"/>
              </a:lnSpc>
            </a:pPr>
            <a:endParaRPr lang="en-US" sz="1999" spc="19" dirty="0">
              <a:solidFill>
                <a:srgbClr val="282828"/>
              </a:solidFill>
              <a:latin typeface="Open Sans"/>
            </a:endParaRPr>
          </a:p>
        </p:txBody>
      </p:sp>
      <p:sp>
        <p:nvSpPr>
          <p:cNvPr id="5" name="Freeform 5"/>
          <p:cNvSpPr/>
          <p:nvPr/>
        </p:nvSpPr>
        <p:spPr>
          <a:xfrm>
            <a:off x="14787109" y="7172669"/>
            <a:ext cx="3500891" cy="3500891"/>
          </a:xfrm>
          <a:custGeom>
            <a:avLst/>
            <a:gdLst/>
            <a:ahLst/>
            <a:cxnLst/>
            <a:rect l="l" t="t" r="r" b="b"/>
            <a:pathLst>
              <a:path w="3500891" h="3500891">
                <a:moveTo>
                  <a:pt x="0" y="0"/>
                </a:moveTo>
                <a:lnTo>
                  <a:pt x="3500891" y="0"/>
                </a:lnTo>
                <a:lnTo>
                  <a:pt x="3500891" y="3500891"/>
                </a:lnTo>
                <a:lnTo>
                  <a:pt x="0" y="3500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7408831" y="420212"/>
            <a:ext cx="9850469" cy="23939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Youth Music Awards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0" y="0"/>
            <a:ext cx="5695277" cy="4994543"/>
          </a:xfrm>
          <a:prstGeom prst="rect">
            <a:avLst/>
          </a:prstGeom>
          <a:solidFill>
            <a:srgbClr val="623BCB"/>
          </a:solidFill>
        </p:spPr>
        <p:txBody>
          <a:bodyPr/>
          <a:lstStyle/>
          <a:p>
            <a:endParaRPr lang="en-GB"/>
          </a:p>
        </p:txBody>
      </p:sp>
      <p:sp>
        <p:nvSpPr>
          <p:cNvPr id="3" name="Freeform 3"/>
          <p:cNvSpPr/>
          <p:nvPr/>
        </p:nvSpPr>
        <p:spPr>
          <a:xfrm rot="-5400000">
            <a:off x="0" y="0"/>
            <a:ext cx="4563035" cy="4563035"/>
          </a:xfrm>
          <a:custGeom>
            <a:avLst/>
            <a:gdLst/>
            <a:ahLst/>
            <a:cxnLst/>
            <a:rect l="l" t="t" r="r" b="b"/>
            <a:pathLst>
              <a:path w="4563035" h="4563035">
                <a:moveTo>
                  <a:pt x="0" y="0"/>
                </a:moveTo>
                <a:lnTo>
                  <a:pt x="4563035" y="0"/>
                </a:lnTo>
                <a:lnTo>
                  <a:pt x="4563035" y="4563035"/>
                </a:lnTo>
                <a:lnTo>
                  <a:pt x="0" y="4563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flipH="1">
            <a:off x="4038529" y="840523"/>
            <a:ext cx="3313496" cy="3313496"/>
          </a:xfrm>
          <a:custGeom>
            <a:avLst/>
            <a:gdLst/>
            <a:ahLst/>
            <a:cxnLst/>
            <a:rect l="l" t="t" r="r" b="b"/>
            <a:pathLst>
              <a:path w="3313496" h="3313496">
                <a:moveTo>
                  <a:pt x="3313497" y="0"/>
                </a:moveTo>
                <a:lnTo>
                  <a:pt x="0" y="0"/>
                </a:lnTo>
                <a:lnTo>
                  <a:pt x="0" y="3313497"/>
                </a:lnTo>
                <a:lnTo>
                  <a:pt x="3313497" y="3313497"/>
                </a:lnTo>
                <a:lnTo>
                  <a:pt x="331349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0" y="4994543"/>
            <a:ext cx="5695277" cy="5292457"/>
          </a:xfrm>
          <a:custGeom>
            <a:avLst/>
            <a:gdLst/>
            <a:ahLst/>
            <a:cxnLst/>
            <a:rect l="l" t="t" r="r" b="b"/>
            <a:pathLst>
              <a:path w="5695277" h="5292457">
                <a:moveTo>
                  <a:pt x="0" y="0"/>
                </a:moveTo>
                <a:lnTo>
                  <a:pt x="5695277" y="0"/>
                </a:lnTo>
                <a:lnTo>
                  <a:pt x="5695277" y="5292457"/>
                </a:lnTo>
                <a:lnTo>
                  <a:pt x="0" y="5292457"/>
                </a:lnTo>
                <a:lnTo>
                  <a:pt x="0" y="0"/>
                </a:lnTo>
                <a:close/>
              </a:path>
            </a:pathLst>
          </a:custGeom>
          <a:blipFill>
            <a:blip r:embed="rId7"/>
            <a:stretch>
              <a:fillRect l="-22745" t="-9261" r="-25406"/>
            </a:stretch>
          </a:blipFill>
        </p:spPr>
        <p:txBody>
          <a:bodyPr/>
          <a:lstStyle/>
          <a:p>
            <a:endParaRPr lang="en-GB"/>
          </a:p>
        </p:txBody>
      </p:sp>
      <p:sp>
        <p:nvSpPr>
          <p:cNvPr id="6" name="Freeform 6"/>
          <p:cNvSpPr/>
          <p:nvPr/>
        </p:nvSpPr>
        <p:spPr>
          <a:xfrm rot="-10800000">
            <a:off x="0" y="4994543"/>
            <a:ext cx="2661079" cy="2661079"/>
          </a:xfrm>
          <a:custGeom>
            <a:avLst/>
            <a:gdLst/>
            <a:ahLst/>
            <a:cxnLst/>
            <a:rect l="l" t="t" r="r" b="b"/>
            <a:pathLst>
              <a:path w="2661079" h="2661079">
                <a:moveTo>
                  <a:pt x="0" y="0"/>
                </a:moveTo>
                <a:lnTo>
                  <a:pt x="2661079" y="0"/>
                </a:lnTo>
                <a:lnTo>
                  <a:pt x="2661079" y="2661079"/>
                </a:lnTo>
                <a:lnTo>
                  <a:pt x="0" y="26610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7"/>
          <p:cNvSpPr txBox="1"/>
          <p:nvPr/>
        </p:nvSpPr>
        <p:spPr>
          <a:xfrm>
            <a:off x="6102502" y="1713193"/>
            <a:ext cx="12538185" cy="1139826"/>
          </a:xfrm>
          <a:prstGeom prst="rect">
            <a:avLst/>
          </a:prstGeom>
        </p:spPr>
        <p:txBody>
          <a:bodyPr lIns="0" tIns="0" rIns="0" bIns="0" rtlCol="0" anchor="t">
            <a:spAutoFit/>
          </a:bodyPr>
          <a:lstStyle/>
          <a:p>
            <a:pPr>
              <a:lnSpc>
                <a:spcPts val="8800"/>
              </a:lnSpc>
            </a:pPr>
            <a:r>
              <a:rPr lang="en-US" sz="8000" dirty="0">
                <a:solidFill>
                  <a:srgbClr val="282828"/>
                </a:solidFill>
                <a:latin typeface="Open Sans Extra Bold Bold"/>
              </a:rPr>
              <a:t>NextGen Resources</a:t>
            </a:r>
          </a:p>
        </p:txBody>
      </p:sp>
      <p:sp>
        <p:nvSpPr>
          <p:cNvPr id="8" name="TextBox 8"/>
          <p:cNvSpPr txBox="1"/>
          <p:nvPr/>
        </p:nvSpPr>
        <p:spPr>
          <a:xfrm>
            <a:off x="6102502" y="3122164"/>
            <a:ext cx="11156798" cy="6080639"/>
          </a:xfrm>
          <a:prstGeom prst="rect">
            <a:avLst/>
          </a:prstGeom>
        </p:spPr>
        <p:txBody>
          <a:bodyPr lIns="0" tIns="0" rIns="0" bIns="0" rtlCol="0" anchor="t">
            <a:spAutoFit/>
          </a:bodyPr>
          <a:lstStyle/>
          <a:p>
            <a:pPr>
              <a:lnSpc>
                <a:spcPts val="2799"/>
              </a:lnSpc>
              <a:spcBef>
                <a:spcPct val="0"/>
              </a:spcBef>
            </a:pPr>
            <a:r>
              <a:rPr lang="en-US" sz="1999" spc="19" dirty="0">
                <a:solidFill>
                  <a:srgbClr val="282828"/>
                </a:solidFill>
                <a:latin typeface="Open Sans"/>
              </a:rPr>
              <a:t>We have previously hosted online Q&amp;As with music industry professionals. They cover different aspects that may help support your delivery of your project. Examples of workshops we've held before:</a:t>
            </a:r>
          </a:p>
          <a:p>
            <a:pPr>
              <a:lnSpc>
                <a:spcPts val="2799"/>
              </a:lnSpc>
              <a:spcBef>
                <a:spcPct val="0"/>
              </a:spcBef>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How to make money with PRS</a:t>
            </a:r>
          </a:p>
          <a:p>
            <a:pPr marL="431799" lvl="1" indent="-215899">
              <a:lnSpc>
                <a:spcPts val="2799"/>
              </a:lnSpc>
              <a:buFont typeface="Arial"/>
              <a:buChar char="•"/>
            </a:pPr>
            <a:r>
              <a:rPr lang="en-US" sz="1999" spc="19" dirty="0">
                <a:solidFill>
                  <a:srgbClr val="282828"/>
                </a:solidFill>
                <a:latin typeface="Open Sans"/>
              </a:rPr>
              <a:t>Starting a record label</a:t>
            </a:r>
          </a:p>
          <a:p>
            <a:pPr marL="431799" lvl="1" indent="-215899">
              <a:lnSpc>
                <a:spcPts val="2799"/>
              </a:lnSpc>
              <a:buFont typeface="Arial"/>
              <a:buChar char="•"/>
            </a:pPr>
            <a:r>
              <a:rPr lang="en-US" sz="1999" spc="19" dirty="0">
                <a:solidFill>
                  <a:srgbClr val="282828"/>
                </a:solidFill>
                <a:latin typeface="Open Sans"/>
              </a:rPr>
              <a:t>Making a music video on a budget</a:t>
            </a:r>
          </a:p>
          <a:p>
            <a:pPr marL="431799" lvl="1" indent="-215899">
              <a:lnSpc>
                <a:spcPts val="2799"/>
              </a:lnSpc>
              <a:buFont typeface="Arial"/>
              <a:buChar char="•"/>
            </a:pPr>
            <a:r>
              <a:rPr lang="en-US" sz="1999" spc="19" dirty="0">
                <a:solidFill>
                  <a:srgbClr val="282828"/>
                </a:solidFill>
                <a:latin typeface="Open Sans"/>
              </a:rPr>
              <a:t>PR, Press and Radio</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We also have a brilliant collection of resources from music industry organizations which can find </a:t>
            </a:r>
            <a:r>
              <a:rPr lang="en-US" sz="1999" b="1" spc="19" dirty="0">
                <a:solidFill>
                  <a:srgbClr val="282828"/>
                </a:solidFill>
                <a:latin typeface="Open Sans"/>
                <a:hlinkClick r:id="rId10"/>
              </a:rPr>
              <a:t>HERE</a:t>
            </a:r>
            <a:r>
              <a:rPr lang="en-US" sz="1999" b="1" spc="19" dirty="0">
                <a:solidFill>
                  <a:srgbClr val="282828"/>
                </a:solidFill>
                <a:latin typeface="Open Sans"/>
              </a:rPr>
              <a:t> </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You can find the YouTube playlist of all our workshops </a:t>
            </a:r>
            <a:r>
              <a:rPr lang="en-US" sz="1999" u="sng" spc="19" dirty="0">
                <a:solidFill>
                  <a:srgbClr val="282828"/>
                </a:solidFill>
                <a:latin typeface="Open Sans Bold"/>
                <a:hlinkClick r:id="rId11" tooltip="https://youtube.com/playlist?list=PLVU57s6Q-XyQRIJ2UppuaSYxwoRSigOBu"/>
              </a:rPr>
              <a:t>HERE</a:t>
            </a:r>
          </a:p>
          <a:p>
            <a:pPr>
              <a:lnSpc>
                <a:spcPts val="2799"/>
              </a:lnSpc>
            </a:pPr>
            <a:endParaRPr lang="en-US" sz="1999" u="sng" spc="19" dirty="0">
              <a:solidFill>
                <a:srgbClr val="282828"/>
              </a:solidFill>
              <a:latin typeface="Open Sans Bold"/>
              <a:hlinkClick r:id="rId11" tooltip="https://youtube.com/playlist?list=PLVU57s6Q-XyQRIJ2UppuaSYxwoRSigOBu"/>
            </a:endParaRPr>
          </a:p>
          <a:p>
            <a:pPr>
              <a:lnSpc>
                <a:spcPts val="2799"/>
              </a:lnSpc>
            </a:pPr>
            <a:r>
              <a:rPr lang="en-US" sz="1999" spc="19" dirty="0">
                <a:solidFill>
                  <a:srgbClr val="282828"/>
                </a:solidFill>
                <a:latin typeface="Open Sans"/>
              </a:rPr>
              <a:t>We're open to suggestions on the type of topics you'd like us to cover in future workshops, so feel free to let your Grant Manager know if you have any ideas!</a:t>
            </a:r>
          </a:p>
          <a:p>
            <a:pPr>
              <a:lnSpc>
                <a:spcPts val="2799"/>
              </a:lnSpc>
              <a:spcBef>
                <a:spcPct val="0"/>
              </a:spcBef>
            </a:pPr>
            <a:endParaRPr lang="en-US" sz="1999" spc="19" dirty="0">
              <a:solidFill>
                <a:srgbClr val="282828"/>
              </a:solidFill>
              <a:latin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2915701" y="3916175"/>
            <a:ext cx="1352265" cy="1227325"/>
          </a:xfrm>
          <a:prstGeom prst="rect">
            <a:avLst/>
          </a:prstGeom>
          <a:solidFill>
            <a:srgbClr val="E3F700"/>
          </a:solidFill>
        </p:spPr>
        <p:txBody>
          <a:bodyPr/>
          <a:lstStyle/>
          <a:p>
            <a:endParaRPr lang="en-GB"/>
          </a:p>
        </p:txBody>
      </p:sp>
      <p:sp>
        <p:nvSpPr>
          <p:cNvPr id="3" name="AutoShape 3"/>
          <p:cNvSpPr/>
          <p:nvPr/>
        </p:nvSpPr>
        <p:spPr>
          <a:xfrm>
            <a:off x="0" y="5143500"/>
            <a:ext cx="2915701" cy="5143500"/>
          </a:xfrm>
          <a:prstGeom prst="rect">
            <a:avLst/>
          </a:prstGeom>
          <a:solidFill>
            <a:srgbClr val="623BCB"/>
          </a:solidFill>
        </p:spPr>
        <p:txBody>
          <a:bodyPr/>
          <a:lstStyle/>
          <a:p>
            <a:endParaRPr lang="en-GB"/>
          </a:p>
        </p:txBody>
      </p:sp>
      <p:sp>
        <p:nvSpPr>
          <p:cNvPr id="4" name="AutoShape 4"/>
          <p:cNvSpPr/>
          <p:nvPr/>
        </p:nvSpPr>
        <p:spPr>
          <a:xfrm>
            <a:off x="1563436" y="5143500"/>
            <a:ext cx="1352265" cy="1227325"/>
          </a:xfrm>
          <a:prstGeom prst="rect">
            <a:avLst/>
          </a:prstGeom>
          <a:solidFill>
            <a:srgbClr val="A5C9E8"/>
          </a:solidFill>
        </p:spPr>
        <p:txBody>
          <a:bodyPr/>
          <a:lstStyle/>
          <a:p>
            <a:endParaRPr lang="en-GB"/>
          </a:p>
        </p:txBody>
      </p:sp>
      <p:sp>
        <p:nvSpPr>
          <p:cNvPr id="5" name="Freeform 5"/>
          <p:cNvSpPr/>
          <p:nvPr/>
        </p:nvSpPr>
        <p:spPr>
          <a:xfrm>
            <a:off x="0" y="0"/>
            <a:ext cx="2915701" cy="5143500"/>
          </a:xfrm>
          <a:custGeom>
            <a:avLst/>
            <a:gdLst/>
            <a:ahLst/>
            <a:cxnLst/>
            <a:rect l="l" t="t" r="r" b="b"/>
            <a:pathLst>
              <a:path w="2915701" h="5143500">
                <a:moveTo>
                  <a:pt x="0" y="0"/>
                </a:moveTo>
                <a:lnTo>
                  <a:pt x="2915701" y="0"/>
                </a:lnTo>
                <a:lnTo>
                  <a:pt x="2915701" y="5143500"/>
                </a:lnTo>
                <a:lnTo>
                  <a:pt x="0" y="5143500"/>
                </a:lnTo>
                <a:lnTo>
                  <a:pt x="0" y="0"/>
                </a:lnTo>
                <a:close/>
              </a:path>
            </a:pathLst>
          </a:custGeom>
          <a:blipFill>
            <a:blip r:embed="rId3"/>
            <a:stretch>
              <a:fillRect l="-82305" r="-82305"/>
            </a:stretch>
          </a:blipFill>
        </p:spPr>
        <p:txBody>
          <a:bodyPr/>
          <a:lstStyle/>
          <a:p>
            <a:endParaRPr lang="en-GB"/>
          </a:p>
        </p:txBody>
      </p:sp>
      <p:sp>
        <p:nvSpPr>
          <p:cNvPr id="6" name="Freeform 6"/>
          <p:cNvSpPr/>
          <p:nvPr/>
        </p:nvSpPr>
        <p:spPr>
          <a:xfrm>
            <a:off x="2915701" y="5143500"/>
            <a:ext cx="3369388" cy="5143500"/>
          </a:xfrm>
          <a:custGeom>
            <a:avLst/>
            <a:gdLst/>
            <a:ahLst/>
            <a:cxnLst/>
            <a:rect l="l" t="t" r="r" b="b"/>
            <a:pathLst>
              <a:path w="3369388" h="5143500">
                <a:moveTo>
                  <a:pt x="0" y="0"/>
                </a:moveTo>
                <a:lnTo>
                  <a:pt x="3369389" y="0"/>
                </a:lnTo>
                <a:lnTo>
                  <a:pt x="3369389" y="5143500"/>
                </a:lnTo>
                <a:lnTo>
                  <a:pt x="0" y="5143500"/>
                </a:lnTo>
                <a:lnTo>
                  <a:pt x="0" y="0"/>
                </a:lnTo>
                <a:close/>
              </a:path>
            </a:pathLst>
          </a:custGeom>
          <a:blipFill>
            <a:blip r:embed="rId4"/>
            <a:stretch>
              <a:fillRect r="-90817"/>
            </a:stretch>
          </a:blipFill>
        </p:spPr>
        <p:txBody>
          <a:bodyPr/>
          <a:lstStyle/>
          <a:p>
            <a:endParaRPr lang="en-GB"/>
          </a:p>
        </p:txBody>
      </p:sp>
      <p:sp>
        <p:nvSpPr>
          <p:cNvPr id="7" name="TextBox 7"/>
          <p:cNvSpPr txBox="1"/>
          <p:nvPr/>
        </p:nvSpPr>
        <p:spPr>
          <a:xfrm>
            <a:off x="6626881" y="387440"/>
            <a:ext cx="8287568" cy="1212850"/>
          </a:xfrm>
          <a:prstGeom prst="rect">
            <a:avLst/>
          </a:prstGeom>
        </p:spPr>
        <p:txBody>
          <a:bodyPr lIns="0" tIns="0" rIns="0" bIns="0" rtlCol="0" anchor="t">
            <a:spAutoFit/>
          </a:bodyPr>
          <a:lstStyle/>
          <a:p>
            <a:pPr>
              <a:lnSpc>
                <a:spcPts val="9349"/>
              </a:lnSpc>
            </a:pPr>
            <a:r>
              <a:rPr lang="en-US" sz="8499" dirty="0">
                <a:solidFill>
                  <a:srgbClr val="282828"/>
                </a:solidFill>
                <a:latin typeface="Open Sans Extra Bold Bold"/>
              </a:rPr>
              <a:t>Staying Safe</a:t>
            </a:r>
          </a:p>
        </p:txBody>
      </p:sp>
      <p:grpSp>
        <p:nvGrpSpPr>
          <p:cNvPr id="8" name="Group 8"/>
          <p:cNvGrpSpPr/>
          <p:nvPr/>
        </p:nvGrpSpPr>
        <p:grpSpPr>
          <a:xfrm>
            <a:off x="12323330" y="2864479"/>
            <a:ext cx="4966450" cy="3176462"/>
            <a:chOff x="0" y="0"/>
            <a:chExt cx="6621934" cy="4235282"/>
          </a:xfrm>
        </p:grpSpPr>
        <p:sp>
          <p:nvSpPr>
            <p:cNvPr id="9" name="TextBox 9"/>
            <p:cNvSpPr txBox="1"/>
            <p:nvPr/>
          </p:nvSpPr>
          <p:spPr>
            <a:xfrm>
              <a:off x="0" y="-9525"/>
              <a:ext cx="6621934" cy="606425"/>
            </a:xfrm>
            <a:prstGeom prst="rect">
              <a:avLst/>
            </a:prstGeom>
          </p:spPr>
          <p:txBody>
            <a:bodyPr lIns="0" tIns="0" rIns="0" bIns="0" rtlCol="0" anchor="t">
              <a:spAutoFit/>
            </a:bodyPr>
            <a:lstStyle/>
            <a:p>
              <a:pPr>
                <a:lnSpc>
                  <a:spcPts val="3749"/>
                </a:lnSpc>
              </a:pPr>
              <a:r>
                <a:rPr lang="en-US" sz="2999" dirty="0">
                  <a:solidFill>
                    <a:srgbClr val="282828"/>
                  </a:solidFill>
                  <a:latin typeface="Open Sans Extra Bold Bold"/>
                </a:rPr>
                <a:t>Financial management</a:t>
              </a:r>
            </a:p>
          </p:txBody>
        </p:sp>
        <p:sp>
          <p:nvSpPr>
            <p:cNvPr id="10" name="TextBox 10"/>
            <p:cNvSpPr txBox="1"/>
            <p:nvPr/>
          </p:nvSpPr>
          <p:spPr>
            <a:xfrm>
              <a:off x="0" y="966091"/>
              <a:ext cx="6621934" cy="3269192"/>
            </a:xfrm>
            <a:prstGeom prst="rect">
              <a:avLst/>
            </a:prstGeom>
          </p:spPr>
          <p:txBody>
            <a:bodyPr lIns="0" tIns="0" rIns="0" bIns="0" rtlCol="0" anchor="t">
              <a:spAutoFit/>
            </a:bodyPr>
            <a:lstStyle/>
            <a:p>
              <a:pPr marL="431801" lvl="1" indent="-215900">
                <a:lnSpc>
                  <a:spcPts val="2800"/>
                </a:lnSpc>
                <a:buFont typeface="Arial"/>
                <a:buChar char="•"/>
              </a:pPr>
              <a:r>
                <a:rPr lang="en-US" sz="2000" spc="20" dirty="0">
                  <a:solidFill>
                    <a:srgbClr val="282828"/>
                  </a:solidFill>
                  <a:latin typeface="Open Sans"/>
                </a:rPr>
                <a:t>Sticking to funding agreement</a:t>
              </a:r>
            </a:p>
            <a:p>
              <a:pPr marL="431801" lvl="1" indent="-215900">
                <a:lnSpc>
                  <a:spcPts val="2800"/>
                </a:lnSpc>
                <a:buFont typeface="Arial"/>
                <a:buChar char="•"/>
              </a:pPr>
              <a:r>
                <a:rPr lang="en-US" sz="2000" spc="20" dirty="0">
                  <a:solidFill>
                    <a:srgbClr val="282828"/>
                  </a:solidFill>
                  <a:latin typeface="Open Sans"/>
                </a:rPr>
                <a:t>Keeping evidence of spending</a:t>
              </a:r>
            </a:p>
            <a:p>
              <a:pPr marL="431801" lvl="1" indent="-215900">
                <a:lnSpc>
                  <a:spcPts val="2800"/>
                </a:lnSpc>
                <a:buFont typeface="Arial"/>
                <a:buChar char="•"/>
              </a:pPr>
              <a:r>
                <a:rPr lang="en-US" sz="2000" spc="20" dirty="0">
                  <a:solidFill>
                    <a:srgbClr val="282828"/>
                  </a:solidFill>
                  <a:latin typeface="Open Sans"/>
                </a:rPr>
                <a:t>Being mindful of risk</a:t>
              </a:r>
            </a:p>
            <a:p>
              <a:pPr marL="431801" lvl="1" indent="-215900">
                <a:lnSpc>
                  <a:spcPts val="2800"/>
                </a:lnSpc>
                <a:buFont typeface="Arial"/>
                <a:buChar char="•"/>
              </a:pPr>
              <a:r>
                <a:rPr lang="en-US" sz="2000" spc="20" dirty="0">
                  <a:solidFill>
                    <a:srgbClr val="282828"/>
                  </a:solidFill>
                  <a:latin typeface="Open Sans"/>
                </a:rPr>
                <a:t>Purchasing from trusted retailers</a:t>
              </a:r>
            </a:p>
            <a:p>
              <a:pPr marL="431801" lvl="1" indent="-215900">
                <a:lnSpc>
                  <a:spcPts val="2800"/>
                </a:lnSpc>
                <a:buFont typeface="Arial"/>
                <a:buChar char="•"/>
              </a:pPr>
              <a:r>
                <a:rPr lang="en-US" sz="2000" spc="20" dirty="0">
                  <a:solidFill>
                    <a:srgbClr val="282828"/>
                  </a:solidFill>
                  <a:latin typeface="Open Sans"/>
                </a:rPr>
                <a:t>You can read this </a:t>
              </a:r>
              <a:r>
                <a:rPr lang="en-US" sz="2000" u="sng" spc="20" dirty="0">
                  <a:solidFill>
                    <a:srgbClr val="282828"/>
                  </a:solidFill>
                  <a:latin typeface="Open Sans"/>
                  <a:hlinkClick r:id="rId5" tooltip="https://www.theunsignedguide.com/blog/711"/>
                </a:rPr>
                <a:t>article from Unsigned Guide</a:t>
              </a:r>
              <a:r>
                <a:rPr lang="en-US" sz="2000" spc="20" dirty="0">
                  <a:solidFill>
                    <a:srgbClr val="282828"/>
                  </a:solidFill>
                  <a:latin typeface="Open Sans"/>
                </a:rPr>
                <a:t> about finance management.</a:t>
              </a:r>
            </a:p>
          </p:txBody>
        </p:sp>
      </p:grpSp>
      <p:sp>
        <p:nvSpPr>
          <p:cNvPr id="11" name="TextBox 11"/>
          <p:cNvSpPr txBox="1"/>
          <p:nvPr/>
        </p:nvSpPr>
        <p:spPr>
          <a:xfrm>
            <a:off x="6696002" y="1632867"/>
            <a:ext cx="10813180" cy="701675"/>
          </a:xfrm>
          <a:prstGeom prst="rect">
            <a:avLst/>
          </a:prstGeom>
        </p:spPr>
        <p:txBody>
          <a:bodyPr lIns="0" tIns="0" rIns="0" bIns="0" rtlCol="0" anchor="t">
            <a:spAutoFit/>
          </a:bodyPr>
          <a:lstStyle/>
          <a:p>
            <a:pPr>
              <a:lnSpc>
                <a:spcPts val="2800"/>
              </a:lnSpc>
            </a:pPr>
            <a:r>
              <a:rPr lang="en-US" sz="2000" spc="20" dirty="0">
                <a:solidFill>
                  <a:srgbClr val="282828"/>
                </a:solidFill>
                <a:latin typeface="Open Sans"/>
              </a:rPr>
              <a:t>Prevention is better than cure. We're highlighting some measures that can help you make the best choices for yourself and your project.  </a:t>
            </a:r>
          </a:p>
        </p:txBody>
      </p:sp>
      <p:grpSp>
        <p:nvGrpSpPr>
          <p:cNvPr id="12" name="Group 12"/>
          <p:cNvGrpSpPr/>
          <p:nvPr/>
        </p:nvGrpSpPr>
        <p:grpSpPr>
          <a:xfrm>
            <a:off x="6665522" y="2871623"/>
            <a:ext cx="5406590" cy="2471612"/>
            <a:chOff x="0" y="0"/>
            <a:chExt cx="7208786" cy="3295482"/>
          </a:xfrm>
        </p:grpSpPr>
        <p:sp>
          <p:nvSpPr>
            <p:cNvPr id="13" name="TextBox 13"/>
            <p:cNvSpPr txBox="1"/>
            <p:nvPr/>
          </p:nvSpPr>
          <p:spPr>
            <a:xfrm>
              <a:off x="0" y="-9525"/>
              <a:ext cx="7208786"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Raising concerns</a:t>
              </a:r>
            </a:p>
          </p:txBody>
        </p:sp>
        <p:sp>
          <p:nvSpPr>
            <p:cNvPr id="14" name="TextBox 14"/>
            <p:cNvSpPr txBox="1"/>
            <p:nvPr/>
          </p:nvSpPr>
          <p:spPr>
            <a:xfrm>
              <a:off x="0" y="975616"/>
              <a:ext cx="7208786" cy="2319867"/>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If there is anything you become concerned about that relates to your project or your wellbeing, get in touch with your Grant Manager so we can support as best as possible.</a:t>
              </a:r>
            </a:p>
          </p:txBody>
        </p:sp>
      </p:grpSp>
      <p:grpSp>
        <p:nvGrpSpPr>
          <p:cNvPr id="15" name="Group 15"/>
          <p:cNvGrpSpPr/>
          <p:nvPr/>
        </p:nvGrpSpPr>
        <p:grpSpPr>
          <a:xfrm>
            <a:off x="6728812" y="6370825"/>
            <a:ext cx="5373780" cy="2824037"/>
            <a:chOff x="0" y="0"/>
            <a:chExt cx="7165039" cy="3765382"/>
          </a:xfrm>
        </p:grpSpPr>
        <p:sp>
          <p:nvSpPr>
            <p:cNvPr id="16" name="TextBox 16"/>
            <p:cNvSpPr txBox="1"/>
            <p:nvPr/>
          </p:nvSpPr>
          <p:spPr>
            <a:xfrm>
              <a:off x="0" y="-9525"/>
              <a:ext cx="7165039"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Protecting yourself</a:t>
              </a:r>
            </a:p>
          </p:txBody>
        </p:sp>
        <p:sp>
          <p:nvSpPr>
            <p:cNvPr id="17" name="TextBox 17"/>
            <p:cNvSpPr txBox="1"/>
            <p:nvPr/>
          </p:nvSpPr>
          <p:spPr>
            <a:xfrm>
              <a:off x="0" y="966091"/>
              <a:ext cx="7165039" cy="2799292"/>
            </a:xfrm>
            <a:prstGeom prst="rect">
              <a:avLst/>
            </a:prstGeom>
          </p:spPr>
          <p:txBody>
            <a:bodyPr lIns="0" tIns="0" rIns="0" bIns="0" rtlCol="0" anchor="t">
              <a:spAutoFit/>
            </a:bodyPr>
            <a:lstStyle/>
            <a:p>
              <a:pPr marL="431801" lvl="1" indent="-215900">
                <a:lnSpc>
                  <a:spcPts val="2800"/>
                </a:lnSpc>
                <a:buFont typeface="Arial"/>
                <a:buChar char="•"/>
              </a:pPr>
              <a:r>
                <a:rPr lang="en-US" sz="2000" spc="20" dirty="0">
                  <a:solidFill>
                    <a:srgbClr val="282828"/>
                  </a:solidFill>
                  <a:latin typeface="Open Sans"/>
                </a:rPr>
                <a:t>Do your research before approaching creatives you haven't worked with before.</a:t>
              </a:r>
            </a:p>
            <a:p>
              <a:pPr marL="431801" lvl="1" indent="-215900">
                <a:lnSpc>
                  <a:spcPts val="2800"/>
                </a:lnSpc>
                <a:buFont typeface="Arial"/>
                <a:buChar char="•"/>
              </a:pPr>
              <a:r>
                <a:rPr lang="en-US" sz="2000" spc="20" dirty="0">
                  <a:solidFill>
                    <a:srgbClr val="282828"/>
                  </a:solidFill>
                  <a:latin typeface="Open Sans"/>
                </a:rPr>
                <a:t>Tell people you trust where you're going</a:t>
              </a:r>
            </a:p>
            <a:p>
              <a:pPr marL="431801" lvl="1" indent="-215900">
                <a:lnSpc>
                  <a:spcPts val="2800"/>
                </a:lnSpc>
                <a:buFont typeface="Arial"/>
                <a:buChar char="•"/>
              </a:pPr>
              <a:r>
                <a:rPr lang="en-US" sz="2000" spc="20" dirty="0">
                  <a:solidFill>
                    <a:srgbClr val="282828"/>
                  </a:solidFill>
                  <a:latin typeface="Open Sans"/>
                </a:rPr>
                <a:t>Being mindful of what you share online and when. </a:t>
              </a:r>
            </a:p>
          </p:txBody>
        </p:sp>
      </p:grpSp>
      <p:grpSp>
        <p:nvGrpSpPr>
          <p:cNvPr id="18" name="Group 18"/>
          <p:cNvGrpSpPr/>
          <p:nvPr/>
        </p:nvGrpSpPr>
        <p:grpSpPr>
          <a:xfrm>
            <a:off x="12419735" y="6317834"/>
            <a:ext cx="5456206" cy="3580762"/>
            <a:chOff x="0" y="-9525"/>
            <a:chExt cx="7274941" cy="4774348"/>
          </a:xfrm>
        </p:grpSpPr>
        <p:sp>
          <p:nvSpPr>
            <p:cNvPr id="19" name="TextBox 19"/>
            <p:cNvSpPr txBox="1"/>
            <p:nvPr/>
          </p:nvSpPr>
          <p:spPr>
            <a:xfrm>
              <a:off x="0" y="-9525"/>
              <a:ext cx="7274941"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Protecting your work</a:t>
              </a:r>
            </a:p>
          </p:txBody>
        </p:sp>
        <p:sp>
          <p:nvSpPr>
            <p:cNvPr id="20" name="TextBox 20"/>
            <p:cNvSpPr txBox="1"/>
            <p:nvPr/>
          </p:nvSpPr>
          <p:spPr>
            <a:xfrm>
              <a:off x="0" y="966091"/>
              <a:ext cx="7274941" cy="3798732"/>
            </a:xfrm>
            <a:prstGeom prst="rect">
              <a:avLst/>
            </a:prstGeom>
          </p:spPr>
          <p:txBody>
            <a:bodyPr lIns="0" tIns="0" rIns="0" bIns="0" rtlCol="0" anchor="t">
              <a:spAutoFit/>
            </a:bodyPr>
            <a:lstStyle/>
            <a:p>
              <a:pPr marL="431801" lvl="1" indent="-215900">
                <a:lnSpc>
                  <a:spcPts val="2800"/>
                </a:lnSpc>
                <a:buFont typeface="Arial"/>
                <a:buChar char="•"/>
              </a:pPr>
              <a:r>
                <a:rPr lang="en-US" sz="2000" u="sng" spc="20" dirty="0">
                  <a:solidFill>
                    <a:srgbClr val="282828"/>
                  </a:solidFill>
                  <a:latin typeface="Open Sans Bold"/>
                </a:rPr>
                <a:t>BACK UP YOUR WORK</a:t>
              </a:r>
            </a:p>
            <a:p>
              <a:pPr marL="431801" lvl="1" indent="-215900">
                <a:lnSpc>
                  <a:spcPts val="2800"/>
                </a:lnSpc>
                <a:buFont typeface="Arial"/>
                <a:buChar char="•"/>
              </a:pPr>
              <a:r>
                <a:rPr lang="en-US" sz="2000" u="sng" spc="20" dirty="0">
                  <a:solidFill>
                    <a:srgbClr val="282828"/>
                  </a:solidFill>
                  <a:latin typeface="Open Sans Bold"/>
                </a:rPr>
                <a:t>BACK IT UP AGAIN</a:t>
              </a:r>
            </a:p>
            <a:p>
              <a:pPr marL="431801" lvl="1" indent="-215900">
                <a:lnSpc>
                  <a:spcPts val="2800"/>
                </a:lnSpc>
                <a:buFont typeface="Arial"/>
                <a:buChar char="•"/>
              </a:pPr>
              <a:r>
                <a:rPr lang="en-US" sz="2000" spc="20" dirty="0">
                  <a:solidFill>
                    <a:srgbClr val="282828"/>
                  </a:solidFill>
                  <a:latin typeface="Open Sans"/>
                </a:rPr>
                <a:t>Read the T&amp;Cs</a:t>
              </a:r>
            </a:p>
            <a:p>
              <a:pPr marL="431801" lvl="1" indent="-215900">
                <a:lnSpc>
                  <a:spcPts val="2800"/>
                </a:lnSpc>
                <a:buFont typeface="Arial"/>
                <a:buChar char="•"/>
              </a:pPr>
              <a:r>
                <a:rPr lang="en-US" sz="2000" spc="20" dirty="0">
                  <a:solidFill>
                    <a:srgbClr val="282828"/>
                  </a:solidFill>
                  <a:latin typeface="Open Sans"/>
                </a:rPr>
                <a:t>Look into insurance for valuable items</a:t>
              </a:r>
            </a:p>
            <a:p>
              <a:pPr marL="431801" lvl="1" indent="-215900">
                <a:lnSpc>
                  <a:spcPts val="2800"/>
                </a:lnSpc>
                <a:buFont typeface="Arial"/>
                <a:buChar char="•"/>
              </a:pPr>
              <a:r>
                <a:rPr lang="en-US" sz="2000" spc="20" dirty="0">
                  <a:solidFill>
                    <a:srgbClr val="282828"/>
                  </a:solidFill>
                  <a:latin typeface="Open Sans"/>
                </a:rPr>
                <a:t>Be clear on who owns what with your collaborators.</a:t>
              </a:r>
            </a:p>
            <a:p>
              <a:pPr marL="431801" lvl="1" indent="-215900">
                <a:lnSpc>
                  <a:spcPts val="2800"/>
                </a:lnSpc>
                <a:buFont typeface="Arial"/>
                <a:buChar char="•"/>
              </a:pPr>
              <a:r>
                <a:rPr lang="en-US" sz="2000" spc="20" dirty="0">
                  <a:solidFill>
                    <a:srgbClr val="282828"/>
                  </a:solidFill>
                  <a:latin typeface="Open Sans"/>
                  <a:hlinkClick r:id="rId6"/>
                </a:rPr>
                <a:t>Get Paid Guide </a:t>
              </a:r>
              <a:r>
                <a:rPr lang="en-US" sz="2000" spc="20" dirty="0">
                  <a:solidFill>
                    <a:srgbClr val="282828"/>
                  </a:solidFill>
                  <a:latin typeface="Open Sans"/>
                </a:rPr>
                <a:t>– get paid what you’re owed for your music.</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TextBox 2"/>
          <p:cNvSpPr txBox="1"/>
          <p:nvPr/>
        </p:nvSpPr>
        <p:spPr>
          <a:xfrm>
            <a:off x="6525294" y="700807"/>
            <a:ext cx="8115300" cy="12128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Wellbeing</a:t>
            </a:r>
          </a:p>
        </p:txBody>
      </p:sp>
      <p:sp>
        <p:nvSpPr>
          <p:cNvPr id="3" name="TextBox 3"/>
          <p:cNvSpPr txBox="1"/>
          <p:nvPr/>
        </p:nvSpPr>
        <p:spPr>
          <a:xfrm>
            <a:off x="6525294" y="2194768"/>
            <a:ext cx="10734006" cy="6683375"/>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The Music Industry can often be hard to navigate and at times can be overwhelming. We've collected some useful resources from The MU around Wellbeing, Mental Health, and Discrimination that may be useful for you to check out.</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Bold"/>
              </a:rPr>
              <a:t>Musician’s Union Wellbeing Guidance pack - </a:t>
            </a:r>
            <a:r>
              <a:rPr lang="en-US" sz="1999" u="sng" spc="19" dirty="0">
                <a:solidFill>
                  <a:srgbClr val="282828"/>
                </a:solidFill>
                <a:latin typeface="Open Sans"/>
                <a:hlinkClick r:id="rId3" tooltip="https://musiciansunion.org.uk/career-development/career-guides/musicians-wellbeing-guidance-pack"/>
              </a:rPr>
              <a:t>https://musiciansunion.org.uk/career-development/career-guides/musicians-wellbeing-guidance-pack</a:t>
            </a:r>
          </a:p>
          <a:p>
            <a:pPr>
              <a:lnSpc>
                <a:spcPts val="2799"/>
              </a:lnSpc>
            </a:pPr>
            <a:endParaRPr lang="en-US" sz="1999" u="sng" spc="19" dirty="0">
              <a:solidFill>
                <a:srgbClr val="282828"/>
              </a:solidFill>
              <a:latin typeface="Open Sans"/>
              <a:hlinkClick r:id="rId3" tooltip="https://musiciansunion.org.uk/career-development/career-guides/musicians-wellbeing-guidance-pack"/>
            </a:endParaRPr>
          </a:p>
          <a:p>
            <a:pPr marL="431799" lvl="1" indent="-215899">
              <a:lnSpc>
                <a:spcPts val="2799"/>
              </a:lnSpc>
              <a:buFont typeface="Arial"/>
              <a:buChar char="•"/>
            </a:pPr>
            <a:r>
              <a:rPr lang="en-US" sz="1999" spc="19" dirty="0">
                <a:solidFill>
                  <a:srgbClr val="282828"/>
                </a:solidFill>
                <a:latin typeface="Open Sans Bold"/>
              </a:rPr>
              <a:t>Musician’s Union Safe Space for Discrimination and Sexual Harassment - </a:t>
            </a:r>
            <a:r>
              <a:rPr lang="en-US" sz="1999" u="sng" spc="19" dirty="0">
                <a:solidFill>
                  <a:srgbClr val="282828"/>
                </a:solidFill>
                <a:latin typeface="Open Sans"/>
                <a:hlinkClick r:id="rId4" tooltip="https://musiciansunion.org.uk/safespace"/>
              </a:rPr>
              <a:t>https://musiciansunion.org.uk/safespace</a:t>
            </a:r>
          </a:p>
          <a:p>
            <a:pPr>
              <a:lnSpc>
                <a:spcPts val="2799"/>
              </a:lnSpc>
            </a:pPr>
            <a:endParaRPr lang="en-US" sz="1999" u="sng" spc="19" dirty="0">
              <a:solidFill>
                <a:srgbClr val="282828"/>
              </a:solidFill>
              <a:latin typeface="Open Sans"/>
              <a:hlinkClick r:id="rId4" tooltip="https://musiciansunion.org.uk/safespace"/>
            </a:endParaRPr>
          </a:p>
          <a:p>
            <a:pPr marL="431799" lvl="1" indent="-215899">
              <a:lnSpc>
                <a:spcPts val="2799"/>
              </a:lnSpc>
              <a:buFont typeface="Arial"/>
              <a:buChar char="•"/>
            </a:pPr>
            <a:r>
              <a:rPr lang="en-US" sz="1999" spc="19" dirty="0">
                <a:solidFill>
                  <a:srgbClr val="282828"/>
                </a:solidFill>
                <a:latin typeface="Open Sans Bold"/>
              </a:rPr>
              <a:t>Musician’s Union “ A Young Freelancers Guide”: </a:t>
            </a:r>
            <a:r>
              <a:rPr lang="en-US" sz="1999" u="sng" spc="19" dirty="0">
                <a:solidFill>
                  <a:srgbClr val="282828"/>
                </a:solidFill>
                <a:latin typeface="Open Sans"/>
                <a:hlinkClick r:id="rId5" tooltip="https://musiciansunion.org.uk/events-career-development/career-development/career-guides/musicians-wellbeing-guidance-pack/a-young-freelancer-s-guide-to-mental-health-and-the-music-industry"/>
              </a:rPr>
              <a:t>https://musiciansunion.org.uk/events-career-development/career-development/career-guides/musicians-wellbeing-guidance-pack/a-young-freelancer-s-guide-to-mental-health-and-the-music-industry</a:t>
            </a:r>
          </a:p>
          <a:p>
            <a:pPr>
              <a:lnSpc>
                <a:spcPts val="2799"/>
              </a:lnSpc>
            </a:pPr>
            <a:endParaRPr lang="en-US" sz="1999" u="sng" spc="19" dirty="0">
              <a:solidFill>
                <a:srgbClr val="282828"/>
              </a:solidFill>
              <a:latin typeface="Open Sans"/>
              <a:hlinkClick r:id="rId5" tooltip="https://musiciansunion.org.uk/events-career-development/career-development/career-guides/musicians-wellbeing-guidance-pack/a-young-freelancer-s-guide-to-mental-health-and-the-music-industry"/>
            </a:endParaRPr>
          </a:p>
          <a:p>
            <a:pPr marL="431799" lvl="1" indent="-215899">
              <a:lnSpc>
                <a:spcPts val="2799"/>
              </a:lnSpc>
              <a:buFont typeface="Arial"/>
              <a:buChar char="•"/>
            </a:pPr>
            <a:r>
              <a:rPr lang="en-US" sz="1999" spc="19" dirty="0">
                <a:solidFill>
                  <a:srgbClr val="282828"/>
                </a:solidFill>
                <a:latin typeface="Open Sans Bold"/>
              </a:rPr>
              <a:t>Musician’s Union Mental Health Guide: </a:t>
            </a:r>
            <a:r>
              <a:rPr lang="en-US" sz="1999" u="sng" spc="19" dirty="0">
                <a:solidFill>
                  <a:srgbClr val="282828"/>
                </a:solidFill>
                <a:latin typeface="Open Sans"/>
                <a:hlinkClick r:id="rId6" tooltip="https://musiciansunion.org.uk/health-safety-wellbeing/mental-health-and-wellbeing/mental-health-support"/>
              </a:rPr>
              <a:t>https://musiciansunion.org.uk/health-safety-wellbeing/mental-health-and-wellbeing/mental-health-support</a:t>
            </a:r>
          </a:p>
          <a:p>
            <a:pPr>
              <a:lnSpc>
                <a:spcPts val="2799"/>
              </a:lnSpc>
            </a:pPr>
            <a:endParaRPr lang="en-US" sz="1999" u="sng" spc="19" dirty="0">
              <a:solidFill>
                <a:srgbClr val="282828"/>
              </a:solidFill>
              <a:latin typeface="Open Sans"/>
              <a:hlinkClick r:id="rId6" tooltip="https://musiciansunion.org.uk/health-safety-wellbeing/mental-health-and-wellbeing/mental-health-support"/>
            </a:endParaRPr>
          </a:p>
          <a:p>
            <a:pPr>
              <a:lnSpc>
                <a:spcPts val="2800"/>
              </a:lnSpc>
            </a:pPr>
            <a:endParaRPr lang="en-US" sz="1999" u="sng" spc="19" dirty="0">
              <a:solidFill>
                <a:srgbClr val="282828"/>
              </a:solidFill>
              <a:latin typeface="Open Sans"/>
              <a:hlinkClick r:id="rId6" tooltip="https://musiciansunion.org.uk/health-safety-wellbeing/mental-health-and-wellbeing/mental-health-support"/>
            </a:endParaRPr>
          </a:p>
        </p:txBody>
      </p:sp>
      <p:sp>
        <p:nvSpPr>
          <p:cNvPr id="4" name="AutoShape 4"/>
          <p:cNvSpPr/>
          <p:nvPr/>
        </p:nvSpPr>
        <p:spPr>
          <a:xfrm rot="-10800000">
            <a:off x="0" y="0"/>
            <a:ext cx="3433286" cy="10287000"/>
          </a:xfrm>
          <a:prstGeom prst="rect">
            <a:avLst/>
          </a:prstGeom>
          <a:solidFill>
            <a:srgbClr val="A5C9E8"/>
          </a:solidFill>
        </p:spPr>
        <p:txBody>
          <a:bodyPr/>
          <a:lstStyle/>
          <a:p>
            <a:endParaRPr lang="en-GB"/>
          </a:p>
        </p:txBody>
      </p:sp>
      <p:sp>
        <p:nvSpPr>
          <p:cNvPr id="5" name="Freeform 5"/>
          <p:cNvSpPr/>
          <p:nvPr/>
        </p:nvSpPr>
        <p:spPr>
          <a:xfrm rot="5400000">
            <a:off x="0" y="5267798"/>
            <a:ext cx="5019202" cy="5019202"/>
          </a:xfrm>
          <a:custGeom>
            <a:avLst/>
            <a:gdLst/>
            <a:ahLst/>
            <a:cxnLst/>
            <a:rect l="l" t="t" r="r" b="b"/>
            <a:pathLst>
              <a:path w="5019202" h="5019202">
                <a:moveTo>
                  <a:pt x="0" y="0"/>
                </a:moveTo>
                <a:lnTo>
                  <a:pt x="5019202" y="0"/>
                </a:lnTo>
                <a:lnTo>
                  <a:pt x="5019202" y="5019202"/>
                </a:lnTo>
                <a:lnTo>
                  <a:pt x="0" y="50192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846053" y="1913657"/>
            <a:ext cx="3174467" cy="3174467"/>
          </a:xfrm>
          <a:custGeom>
            <a:avLst/>
            <a:gdLst/>
            <a:ahLst/>
            <a:cxnLst/>
            <a:rect l="l" t="t" r="r" b="b"/>
            <a:pathLst>
              <a:path w="3174467" h="3174467">
                <a:moveTo>
                  <a:pt x="0" y="0"/>
                </a:moveTo>
                <a:lnTo>
                  <a:pt x="3174467" y="0"/>
                </a:lnTo>
                <a:lnTo>
                  <a:pt x="3174467" y="3174467"/>
                </a:lnTo>
                <a:lnTo>
                  <a:pt x="0" y="3174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rot="-5400000">
            <a:off x="0" y="0"/>
            <a:ext cx="3433286" cy="3433286"/>
          </a:xfrm>
          <a:custGeom>
            <a:avLst/>
            <a:gdLst/>
            <a:ahLst/>
            <a:cxnLst/>
            <a:rect l="l" t="t" r="r" b="b"/>
            <a:pathLst>
              <a:path w="3433286" h="3433286">
                <a:moveTo>
                  <a:pt x="0" y="0"/>
                </a:moveTo>
                <a:lnTo>
                  <a:pt x="3433286" y="0"/>
                </a:lnTo>
                <a:lnTo>
                  <a:pt x="3433286" y="3433286"/>
                </a:lnTo>
                <a:lnTo>
                  <a:pt x="0" y="34332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TextBox 2"/>
          <p:cNvSpPr txBox="1"/>
          <p:nvPr/>
        </p:nvSpPr>
        <p:spPr>
          <a:xfrm>
            <a:off x="6555774" y="114300"/>
            <a:ext cx="8115300" cy="1212850"/>
          </a:xfrm>
          <a:prstGeom prst="rect">
            <a:avLst/>
          </a:prstGeom>
        </p:spPr>
        <p:txBody>
          <a:bodyPr lIns="0" tIns="0" rIns="0" bIns="0" rtlCol="0" anchor="t">
            <a:spAutoFit/>
          </a:bodyPr>
          <a:lstStyle/>
          <a:p>
            <a:pPr>
              <a:lnSpc>
                <a:spcPts val="9349"/>
              </a:lnSpc>
            </a:pPr>
            <a:r>
              <a:rPr lang="en-US" sz="8499" dirty="0">
                <a:solidFill>
                  <a:srgbClr val="282828"/>
                </a:solidFill>
                <a:latin typeface="Open Sans Extra Bold"/>
              </a:rPr>
              <a:t>Support Lines</a:t>
            </a:r>
          </a:p>
        </p:txBody>
      </p:sp>
      <p:sp>
        <p:nvSpPr>
          <p:cNvPr id="3" name="TextBox 3"/>
          <p:cNvSpPr txBox="1"/>
          <p:nvPr/>
        </p:nvSpPr>
        <p:spPr>
          <a:xfrm>
            <a:off x="6571013" y="1327150"/>
            <a:ext cx="10734006" cy="9312293"/>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If at any time this process becomes overwhelming, or you need more support than anticipated here is a list of external private help you can call:</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Bold"/>
              </a:rPr>
              <a:t>Samaritans</a:t>
            </a:r>
            <a:r>
              <a:rPr lang="en-US" sz="1999" spc="19" dirty="0">
                <a:solidFill>
                  <a:srgbClr val="282828"/>
                </a:solidFill>
                <a:latin typeface="Open Sans"/>
              </a:rPr>
              <a:t> - To talk about anything that is upsetting you, you can contact </a:t>
            </a:r>
            <a:r>
              <a:rPr lang="en-US" sz="1999" spc="19" dirty="0">
                <a:solidFill>
                  <a:srgbClr val="282828"/>
                </a:solidFill>
                <a:latin typeface="Open Sans"/>
                <a:hlinkClick r:id="rId3" tooltip="http://www.samaritans.org/"/>
              </a:rPr>
              <a:t>Samaritans</a:t>
            </a:r>
            <a:r>
              <a:rPr lang="en-US" sz="1999" spc="19" dirty="0">
                <a:solidFill>
                  <a:srgbClr val="282828"/>
                </a:solidFill>
                <a:latin typeface="Open Sans"/>
              </a:rPr>
              <a:t> 24 hours a day, 365 days a year. You can call </a:t>
            </a:r>
            <a:r>
              <a:rPr lang="en-US" sz="1999" spc="19" dirty="0">
                <a:solidFill>
                  <a:srgbClr val="282828"/>
                </a:solidFill>
                <a:latin typeface="Open Sans Bold"/>
                <a:hlinkClick r:id="rId4" tooltip="tel:+44-116123"/>
              </a:rPr>
              <a:t>116 123</a:t>
            </a:r>
            <a:r>
              <a:rPr lang="en-US" sz="1999" spc="19" dirty="0">
                <a:solidFill>
                  <a:srgbClr val="282828"/>
                </a:solidFill>
                <a:latin typeface="Open Sans Bold"/>
              </a:rPr>
              <a:t> </a:t>
            </a:r>
          </a:p>
          <a:p>
            <a:pPr>
              <a:lnSpc>
                <a:spcPts val="2799"/>
              </a:lnSpc>
            </a:pPr>
            <a:endParaRPr lang="en-US" sz="1999" spc="19" dirty="0">
              <a:solidFill>
                <a:srgbClr val="282828"/>
              </a:solidFill>
              <a:latin typeface="Open Sans Bold"/>
            </a:endParaRPr>
          </a:p>
          <a:p>
            <a:pPr marL="431799" lvl="1" indent="-215899">
              <a:lnSpc>
                <a:spcPts val="2799"/>
              </a:lnSpc>
              <a:buFont typeface="Arial"/>
              <a:buChar char="•"/>
            </a:pPr>
            <a:r>
              <a:rPr lang="en-US" sz="1999" spc="19" dirty="0">
                <a:solidFill>
                  <a:srgbClr val="282828"/>
                </a:solidFill>
                <a:latin typeface="Open Sans Bold"/>
              </a:rPr>
              <a:t>Music Minds Matter</a:t>
            </a:r>
            <a:r>
              <a:rPr lang="en-US" sz="1999" spc="19" dirty="0">
                <a:solidFill>
                  <a:srgbClr val="282828"/>
                </a:solidFill>
                <a:latin typeface="Open Sans"/>
              </a:rPr>
              <a:t> on </a:t>
            </a:r>
            <a:r>
              <a:rPr lang="en-US" sz="1999" spc="19" dirty="0">
                <a:solidFill>
                  <a:srgbClr val="282828"/>
                </a:solidFill>
                <a:latin typeface="Open Sans Bold"/>
              </a:rPr>
              <a:t>0808 802 8008</a:t>
            </a:r>
            <a:r>
              <a:rPr lang="en-US" sz="1999" spc="19" dirty="0">
                <a:solidFill>
                  <a:srgbClr val="282828"/>
                </a:solidFill>
                <a:latin typeface="Open Sans"/>
              </a:rPr>
              <a:t> which is run by Help Musicians, a UK based charity. </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If you work in music and are concerned about a bullying or harassment situation, call </a:t>
            </a:r>
            <a:r>
              <a:rPr lang="en-US" sz="1999" spc="19" dirty="0">
                <a:solidFill>
                  <a:srgbClr val="282828"/>
                </a:solidFill>
                <a:latin typeface="Open Sans Bold"/>
              </a:rPr>
              <a:t>Help Musician's</a:t>
            </a:r>
            <a:r>
              <a:rPr lang="en-US" sz="1999" spc="19" dirty="0">
                <a:solidFill>
                  <a:srgbClr val="282828"/>
                </a:solidFill>
                <a:latin typeface="Open Sans"/>
              </a:rPr>
              <a:t> confidentially for free on</a:t>
            </a:r>
            <a:r>
              <a:rPr lang="en-US" sz="1999" spc="19" dirty="0">
                <a:solidFill>
                  <a:srgbClr val="282828"/>
                </a:solidFill>
                <a:latin typeface="Open Sans Bold"/>
              </a:rPr>
              <a:t> 0800 088 2045. </a:t>
            </a:r>
          </a:p>
          <a:p>
            <a:pPr>
              <a:lnSpc>
                <a:spcPts val="2799"/>
              </a:lnSpc>
            </a:pPr>
            <a:endParaRPr lang="en-US" sz="1999" spc="19" dirty="0">
              <a:solidFill>
                <a:srgbClr val="282828"/>
              </a:solidFill>
              <a:latin typeface="Open Sans Bold"/>
            </a:endParaRPr>
          </a:p>
          <a:p>
            <a:pPr marL="431799" lvl="1" indent="-215899">
              <a:lnSpc>
                <a:spcPts val="2799"/>
              </a:lnSpc>
              <a:buFont typeface="Arial"/>
              <a:buChar char="•"/>
            </a:pPr>
            <a:r>
              <a:rPr lang="en-US" sz="1999" spc="19" dirty="0">
                <a:solidFill>
                  <a:srgbClr val="282828"/>
                </a:solidFill>
                <a:latin typeface="Open Sans Bold"/>
              </a:rPr>
              <a:t>Music Support </a:t>
            </a:r>
            <a:r>
              <a:rPr lang="en-US" sz="1999" spc="19" dirty="0">
                <a:solidFill>
                  <a:srgbClr val="282828"/>
                </a:solidFill>
                <a:latin typeface="Open Sans"/>
              </a:rPr>
              <a:t>Helpline</a:t>
            </a:r>
            <a:r>
              <a:rPr lang="en-US" sz="1999" spc="19" dirty="0">
                <a:solidFill>
                  <a:srgbClr val="282828"/>
                </a:solidFill>
                <a:latin typeface="Open Sans Bold"/>
              </a:rPr>
              <a:t> - 0800 030 6789 </a:t>
            </a:r>
            <a:r>
              <a:rPr lang="en-US" sz="1999" spc="19" dirty="0">
                <a:solidFill>
                  <a:srgbClr val="282828"/>
                </a:solidFill>
                <a:latin typeface="Open Sans"/>
              </a:rPr>
              <a:t>managed by mental health-trained peers with lived experience, for anyone working within music and live events</a:t>
            </a:r>
            <a:r>
              <a:rPr lang="en-US" sz="1999" spc="19" dirty="0">
                <a:solidFill>
                  <a:srgbClr val="282828"/>
                </a:solidFill>
                <a:latin typeface="Open Sans Bold"/>
              </a:rPr>
              <a:t>.</a:t>
            </a:r>
          </a:p>
          <a:p>
            <a:pPr>
              <a:lnSpc>
                <a:spcPts val="2799"/>
              </a:lnSpc>
            </a:pPr>
            <a:endParaRPr lang="en-US" sz="1999" spc="19" dirty="0">
              <a:solidFill>
                <a:srgbClr val="282828"/>
              </a:solidFill>
              <a:latin typeface="Open Sans Bold"/>
            </a:endParaRPr>
          </a:p>
          <a:p>
            <a:pPr marL="431799" lvl="1" indent="-215899">
              <a:lnSpc>
                <a:spcPts val="2799"/>
              </a:lnSpc>
              <a:buFont typeface="Arial"/>
              <a:buChar char="•"/>
            </a:pPr>
            <a:r>
              <a:rPr lang="en-US" sz="1999" spc="19" dirty="0">
                <a:solidFill>
                  <a:srgbClr val="282828"/>
                </a:solidFill>
                <a:latin typeface="Open Sans Bold"/>
              </a:rPr>
              <a:t>The Mix</a:t>
            </a:r>
            <a:r>
              <a:rPr lang="en-US" sz="1999" spc="19" dirty="0">
                <a:solidFill>
                  <a:srgbClr val="282828"/>
                </a:solidFill>
                <a:latin typeface="Open Sans"/>
              </a:rPr>
              <a:t>. If you're under 25, you can call The Mix on </a:t>
            </a:r>
            <a:r>
              <a:rPr lang="en-US" sz="1999" spc="19" dirty="0">
                <a:solidFill>
                  <a:srgbClr val="282828"/>
                </a:solidFill>
                <a:latin typeface="Open Sans"/>
                <a:hlinkClick r:id="rId5" tooltip="tel:+44-08088084994"/>
              </a:rPr>
              <a:t>0808 808 4994</a:t>
            </a:r>
            <a:r>
              <a:rPr lang="en-US" sz="1999" spc="19" dirty="0">
                <a:solidFill>
                  <a:srgbClr val="282828"/>
                </a:solidFill>
                <a:latin typeface="Open Sans"/>
              </a:rPr>
              <a:t> (3pm–midnight every day)</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Bold"/>
              </a:rPr>
              <a:t>Papyrus HOPELINEUK</a:t>
            </a:r>
            <a:r>
              <a:rPr lang="en-US" sz="1999" spc="19" dirty="0">
                <a:solidFill>
                  <a:srgbClr val="282828"/>
                </a:solidFill>
                <a:latin typeface="Open Sans"/>
              </a:rPr>
              <a:t>. If you're under 35 and struggling, you can call </a:t>
            </a:r>
            <a:r>
              <a:rPr lang="en-US" sz="1999" spc="19" dirty="0">
                <a:solidFill>
                  <a:srgbClr val="282828"/>
                </a:solidFill>
                <a:latin typeface="Open Sans"/>
                <a:hlinkClick r:id="rId6" tooltip="https://www.papyrus-uk.org/"/>
              </a:rPr>
              <a:t>Papyrus HOPELINEUK</a:t>
            </a:r>
            <a:r>
              <a:rPr lang="en-US" sz="1999" spc="19" dirty="0">
                <a:solidFill>
                  <a:srgbClr val="282828"/>
                </a:solidFill>
                <a:latin typeface="Open Sans"/>
              </a:rPr>
              <a:t> on </a:t>
            </a:r>
            <a:r>
              <a:rPr lang="en-US" sz="1999" spc="19" dirty="0">
                <a:solidFill>
                  <a:srgbClr val="282828"/>
                </a:solidFill>
                <a:latin typeface="Open Sans Bold"/>
                <a:hlinkClick r:id="rId7" tooltip="tel:+44-08000684141"/>
              </a:rPr>
              <a:t>0800 068 4141</a:t>
            </a:r>
            <a:r>
              <a:rPr lang="en-US" sz="1999" spc="19" dirty="0">
                <a:solidFill>
                  <a:srgbClr val="282828"/>
                </a:solidFill>
                <a:latin typeface="Open Sans"/>
              </a:rPr>
              <a:t> (weekdays 10am-10pm, weekends 2pm-10pm and bank holidays 2pm–10pm)</a:t>
            </a:r>
          </a:p>
          <a:p>
            <a:pPr marL="431799" lvl="1" indent="-215899">
              <a:lnSpc>
                <a:spcPts val="2799"/>
              </a:lnSpc>
              <a:buFont typeface="Arial"/>
              <a:buChar char="•"/>
            </a:pPr>
            <a:endParaRPr lang="en-US" sz="1999" spc="19" dirty="0">
              <a:solidFill>
                <a:srgbClr val="282828"/>
              </a:solidFill>
              <a:latin typeface="Open Sans"/>
            </a:endParaRPr>
          </a:p>
          <a:p>
            <a:pPr marL="431799" lvl="1" indent="-215899">
              <a:lnSpc>
                <a:spcPts val="2799"/>
              </a:lnSpc>
              <a:buFont typeface="Arial"/>
              <a:buChar char="•"/>
            </a:pPr>
            <a:r>
              <a:rPr lang="en-US" sz="1999" b="1" spc="19" dirty="0">
                <a:solidFill>
                  <a:srgbClr val="282828"/>
                </a:solidFill>
                <a:latin typeface="Open Sans"/>
              </a:rPr>
              <a:t>Musicians’ Union </a:t>
            </a:r>
            <a:r>
              <a:rPr lang="en-US" sz="1999" spc="19" dirty="0">
                <a:solidFill>
                  <a:srgbClr val="282828"/>
                </a:solidFill>
                <a:latin typeface="Open Sans"/>
                <a:hlinkClick r:id="rId8"/>
              </a:rPr>
              <a:t>help and support resources for sexual harassment</a:t>
            </a:r>
            <a:r>
              <a:rPr lang="en-US" sz="1999" spc="19" dirty="0">
                <a:solidFill>
                  <a:srgbClr val="282828"/>
                </a:solidFill>
                <a:latin typeface="Open Sans"/>
              </a:rPr>
              <a:t> web page. This includes </a:t>
            </a:r>
            <a:r>
              <a:rPr lang="en-GB" sz="1999" spc="19" dirty="0">
                <a:solidFill>
                  <a:srgbClr val="282828"/>
                </a:solidFill>
                <a:latin typeface="Open Sans"/>
              </a:rPr>
              <a:t>support, guidance and helpline numbers if you face sexual harassment, discrimination or abuse at work.</a:t>
            </a:r>
            <a:endParaRPr lang="en-US" sz="1999" spc="19" dirty="0">
              <a:solidFill>
                <a:srgbClr val="282828"/>
              </a:solidFill>
              <a:latin typeface="Open Sans"/>
            </a:endParaRPr>
          </a:p>
          <a:p>
            <a:pPr>
              <a:lnSpc>
                <a:spcPts val="2800"/>
              </a:lnSpc>
            </a:pPr>
            <a:endParaRPr lang="en-US" sz="1999" spc="19" dirty="0">
              <a:solidFill>
                <a:srgbClr val="282828"/>
              </a:solidFill>
              <a:latin typeface="Open Sans"/>
            </a:endParaRPr>
          </a:p>
        </p:txBody>
      </p:sp>
      <p:sp>
        <p:nvSpPr>
          <p:cNvPr id="4" name="AutoShape 4"/>
          <p:cNvSpPr/>
          <p:nvPr/>
        </p:nvSpPr>
        <p:spPr>
          <a:xfrm rot="-10800000">
            <a:off x="0" y="0"/>
            <a:ext cx="3433286" cy="10287000"/>
          </a:xfrm>
          <a:prstGeom prst="rect">
            <a:avLst/>
          </a:prstGeom>
          <a:solidFill>
            <a:srgbClr val="623BCB"/>
          </a:solidFill>
        </p:spPr>
        <p:txBody>
          <a:bodyPr/>
          <a:lstStyle/>
          <a:p>
            <a:endParaRPr lang="en-GB"/>
          </a:p>
        </p:txBody>
      </p:sp>
      <p:sp>
        <p:nvSpPr>
          <p:cNvPr id="5" name="Freeform 5"/>
          <p:cNvSpPr/>
          <p:nvPr/>
        </p:nvSpPr>
        <p:spPr>
          <a:xfrm rot="5400000">
            <a:off x="0" y="5267798"/>
            <a:ext cx="5019202" cy="5019202"/>
          </a:xfrm>
          <a:custGeom>
            <a:avLst/>
            <a:gdLst/>
            <a:ahLst/>
            <a:cxnLst/>
            <a:rect l="l" t="t" r="r" b="b"/>
            <a:pathLst>
              <a:path w="5019202" h="5019202">
                <a:moveTo>
                  <a:pt x="0" y="0"/>
                </a:moveTo>
                <a:lnTo>
                  <a:pt x="5019202" y="0"/>
                </a:lnTo>
                <a:lnTo>
                  <a:pt x="5019202" y="5019202"/>
                </a:lnTo>
                <a:lnTo>
                  <a:pt x="0" y="5019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 name="Freeform 6"/>
          <p:cNvSpPr/>
          <p:nvPr/>
        </p:nvSpPr>
        <p:spPr>
          <a:xfrm>
            <a:off x="1846053" y="1913657"/>
            <a:ext cx="3174467" cy="3174467"/>
          </a:xfrm>
          <a:custGeom>
            <a:avLst/>
            <a:gdLst/>
            <a:ahLst/>
            <a:cxnLst/>
            <a:rect l="l" t="t" r="r" b="b"/>
            <a:pathLst>
              <a:path w="3174467" h="3174467">
                <a:moveTo>
                  <a:pt x="0" y="0"/>
                </a:moveTo>
                <a:lnTo>
                  <a:pt x="3174467" y="0"/>
                </a:lnTo>
                <a:lnTo>
                  <a:pt x="3174467" y="3174467"/>
                </a:lnTo>
                <a:lnTo>
                  <a:pt x="0" y="31744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 name="Freeform 7"/>
          <p:cNvSpPr/>
          <p:nvPr/>
        </p:nvSpPr>
        <p:spPr>
          <a:xfrm rot="-5400000">
            <a:off x="0" y="0"/>
            <a:ext cx="3433286" cy="3433286"/>
          </a:xfrm>
          <a:custGeom>
            <a:avLst/>
            <a:gdLst/>
            <a:ahLst/>
            <a:cxnLst/>
            <a:rect l="l" t="t" r="r" b="b"/>
            <a:pathLst>
              <a:path w="3433286" h="3433286">
                <a:moveTo>
                  <a:pt x="0" y="0"/>
                </a:moveTo>
                <a:lnTo>
                  <a:pt x="3433286" y="0"/>
                </a:lnTo>
                <a:lnTo>
                  <a:pt x="3433286" y="3433286"/>
                </a:lnTo>
                <a:lnTo>
                  <a:pt x="0" y="34332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14848284" y="0"/>
            <a:ext cx="3433286" cy="5143500"/>
          </a:xfrm>
          <a:prstGeom prst="rect">
            <a:avLst/>
          </a:prstGeom>
          <a:solidFill>
            <a:srgbClr val="E3F700"/>
          </a:solidFill>
        </p:spPr>
        <p:txBody>
          <a:bodyPr/>
          <a:lstStyle/>
          <a:p>
            <a:endParaRPr lang="en-GB"/>
          </a:p>
        </p:txBody>
      </p:sp>
      <p:sp>
        <p:nvSpPr>
          <p:cNvPr id="3" name="AutoShape 3"/>
          <p:cNvSpPr/>
          <p:nvPr/>
        </p:nvSpPr>
        <p:spPr>
          <a:xfrm>
            <a:off x="11421427" y="5143500"/>
            <a:ext cx="3433286" cy="5143500"/>
          </a:xfrm>
          <a:prstGeom prst="rect">
            <a:avLst/>
          </a:prstGeom>
          <a:solidFill>
            <a:srgbClr val="A5C9E8"/>
          </a:solidFill>
        </p:spPr>
        <p:txBody>
          <a:bodyPr/>
          <a:lstStyle/>
          <a:p>
            <a:endParaRPr lang="en-GB"/>
          </a:p>
        </p:txBody>
      </p:sp>
      <p:sp>
        <p:nvSpPr>
          <p:cNvPr id="4" name="Freeform 4"/>
          <p:cNvSpPr/>
          <p:nvPr/>
        </p:nvSpPr>
        <p:spPr>
          <a:xfrm rot="-10800000">
            <a:off x="14854714" y="5143500"/>
            <a:ext cx="3433286" cy="3433286"/>
          </a:xfrm>
          <a:custGeom>
            <a:avLst/>
            <a:gdLst/>
            <a:ahLst/>
            <a:cxnLst/>
            <a:rect l="l" t="t" r="r" b="b"/>
            <a:pathLst>
              <a:path w="3433286" h="3433286">
                <a:moveTo>
                  <a:pt x="0" y="0"/>
                </a:moveTo>
                <a:lnTo>
                  <a:pt x="3433286" y="0"/>
                </a:lnTo>
                <a:lnTo>
                  <a:pt x="3433286" y="3433286"/>
                </a:lnTo>
                <a:lnTo>
                  <a:pt x="0" y="3433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1613684" y="7045970"/>
            <a:ext cx="3241030" cy="3241030"/>
          </a:xfrm>
          <a:custGeom>
            <a:avLst/>
            <a:gdLst/>
            <a:ahLst/>
            <a:cxnLst/>
            <a:rect l="l" t="t" r="r" b="b"/>
            <a:pathLst>
              <a:path w="3241030" h="3241030">
                <a:moveTo>
                  <a:pt x="0" y="0"/>
                </a:moveTo>
                <a:lnTo>
                  <a:pt x="3241030" y="0"/>
                </a:lnTo>
                <a:lnTo>
                  <a:pt x="3241030" y="3241030"/>
                </a:lnTo>
                <a:lnTo>
                  <a:pt x="0" y="3241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10800000">
            <a:off x="15614930" y="1615323"/>
            <a:ext cx="1912854" cy="1912854"/>
          </a:xfrm>
          <a:custGeom>
            <a:avLst/>
            <a:gdLst/>
            <a:ahLst/>
            <a:cxnLst/>
            <a:rect l="l" t="t" r="r" b="b"/>
            <a:pathLst>
              <a:path w="1912854" h="1912854">
                <a:moveTo>
                  <a:pt x="0" y="0"/>
                </a:moveTo>
                <a:lnTo>
                  <a:pt x="1912854" y="0"/>
                </a:lnTo>
                <a:lnTo>
                  <a:pt x="1912854" y="1912854"/>
                </a:lnTo>
                <a:lnTo>
                  <a:pt x="0" y="19128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1414998" y="0"/>
            <a:ext cx="3433286" cy="5143500"/>
          </a:xfrm>
          <a:custGeom>
            <a:avLst/>
            <a:gdLst/>
            <a:ahLst/>
            <a:cxnLst/>
            <a:rect l="l" t="t" r="r" b="b"/>
            <a:pathLst>
              <a:path w="3433286" h="5143500">
                <a:moveTo>
                  <a:pt x="0" y="0"/>
                </a:moveTo>
                <a:lnTo>
                  <a:pt x="3433286" y="0"/>
                </a:lnTo>
                <a:lnTo>
                  <a:pt x="3433286" y="5143500"/>
                </a:lnTo>
                <a:lnTo>
                  <a:pt x="0" y="5143500"/>
                </a:lnTo>
                <a:lnTo>
                  <a:pt x="0" y="0"/>
                </a:lnTo>
                <a:close/>
              </a:path>
            </a:pathLst>
          </a:custGeom>
          <a:blipFill>
            <a:blip r:embed="rId9"/>
            <a:stretch>
              <a:fillRect l="-62561" t="-4439" r="-100853" b="-12853"/>
            </a:stretch>
          </a:blipFill>
        </p:spPr>
        <p:txBody>
          <a:bodyPr/>
          <a:lstStyle/>
          <a:p>
            <a:endParaRPr lang="en-GB"/>
          </a:p>
        </p:txBody>
      </p:sp>
      <p:sp>
        <p:nvSpPr>
          <p:cNvPr id="8" name="TextBox 8"/>
          <p:cNvSpPr txBox="1"/>
          <p:nvPr/>
        </p:nvSpPr>
        <p:spPr>
          <a:xfrm>
            <a:off x="1028700" y="3109077"/>
            <a:ext cx="9470421" cy="1714500"/>
          </a:xfrm>
          <a:prstGeom prst="rect">
            <a:avLst/>
          </a:prstGeom>
        </p:spPr>
        <p:txBody>
          <a:bodyPr lIns="0" tIns="0" rIns="0" bIns="0" rtlCol="0" anchor="t">
            <a:spAutoFit/>
          </a:bodyPr>
          <a:lstStyle/>
          <a:p>
            <a:pPr marL="0" lvl="0" indent="0" algn="l">
              <a:lnSpc>
                <a:spcPts val="13200"/>
              </a:lnSpc>
              <a:spcBef>
                <a:spcPct val="0"/>
              </a:spcBef>
            </a:pPr>
            <a:r>
              <a:rPr lang="en-US" sz="12000" u="none">
                <a:solidFill>
                  <a:srgbClr val="282828"/>
                </a:solidFill>
                <a:latin typeface="Open Sans Extra Bold Bold"/>
              </a:rPr>
              <a:t>Thank you!</a:t>
            </a:r>
          </a:p>
        </p:txBody>
      </p:sp>
      <p:sp>
        <p:nvSpPr>
          <p:cNvPr id="9" name="TextBox 9"/>
          <p:cNvSpPr txBox="1"/>
          <p:nvPr/>
        </p:nvSpPr>
        <p:spPr>
          <a:xfrm>
            <a:off x="2228584" y="5480695"/>
            <a:ext cx="7070653" cy="1565275"/>
          </a:xfrm>
          <a:prstGeom prst="rect">
            <a:avLst/>
          </a:prstGeom>
        </p:spPr>
        <p:txBody>
          <a:bodyPr lIns="0" tIns="0" rIns="0" bIns="0" rtlCol="0" anchor="t">
            <a:spAutoFit/>
          </a:bodyPr>
          <a:lstStyle/>
          <a:p>
            <a:pPr>
              <a:lnSpc>
                <a:spcPts val="3124"/>
              </a:lnSpc>
            </a:pPr>
            <a:r>
              <a:rPr lang="en-US" sz="2499">
                <a:solidFill>
                  <a:srgbClr val="000000"/>
                </a:solidFill>
                <a:latin typeface="Open Sans Bold"/>
              </a:rPr>
              <a:t>For questions, requests and anything else</a:t>
            </a:r>
          </a:p>
          <a:p>
            <a:pPr>
              <a:lnSpc>
                <a:spcPts val="3124"/>
              </a:lnSpc>
            </a:pPr>
            <a:r>
              <a:rPr lang="en-US" sz="2499">
                <a:solidFill>
                  <a:srgbClr val="000000"/>
                </a:solidFill>
                <a:latin typeface="Open Sans Bold"/>
              </a:rPr>
              <a:t>we can help you with, please email your Grant Manager, or email us at </a:t>
            </a:r>
            <a:r>
              <a:rPr lang="en-US" sz="2499">
                <a:solidFill>
                  <a:srgbClr val="FE4C00"/>
                </a:solidFill>
                <a:latin typeface="Open Sans Bold"/>
              </a:rPr>
              <a:t>creatives@youthmusic.co.uk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11421427" y="6663906"/>
            <a:ext cx="3433286" cy="3623094"/>
          </a:xfrm>
          <a:prstGeom prst="rect">
            <a:avLst/>
          </a:prstGeom>
          <a:solidFill>
            <a:srgbClr val="623BCB"/>
          </a:solidFill>
        </p:spPr>
        <p:txBody>
          <a:bodyPr/>
          <a:lstStyle/>
          <a:p>
            <a:endParaRPr lang="en-GB"/>
          </a:p>
        </p:txBody>
      </p:sp>
      <p:sp>
        <p:nvSpPr>
          <p:cNvPr id="3" name="AutoShape 3"/>
          <p:cNvSpPr/>
          <p:nvPr/>
        </p:nvSpPr>
        <p:spPr>
          <a:xfrm>
            <a:off x="14854714" y="6663906"/>
            <a:ext cx="3433286" cy="3623094"/>
          </a:xfrm>
          <a:prstGeom prst="rect">
            <a:avLst/>
          </a:prstGeom>
          <a:solidFill>
            <a:srgbClr val="E3F700"/>
          </a:solidFill>
        </p:spPr>
        <p:txBody>
          <a:bodyPr/>
          <a:lstStyle/>
          <a:p>
            <a:endParaRPr lang="en-GB"/>
          </a:p>
        </p:txBody>
      </p:sp>
      <p:sp>
        <p:nvSpPr>
          <p:cNvPr id="4" name="Freeform 4"/>
          <p:cNvSpPr/>
          <p:nvPr/>
        </p:nvSpPr>
        <p:spPr>
          <a:xfrm>
            <a:off x="14854714" y="3230619"/>
            <a:ext cx="3433286" cy="3433286"/>
          </a:xfrm>
          <a:custGeom>
            <a:avLst/>
            <a:gdLst/>
            <a:ahLst/>
            <a:cxnLst/>
            <a:rect l="l" t="t" r="r" b="b"/>
            <a:pathLst>
              <a:path w="3433286" h="3433286">
                <a:moveTo>
                  <a:pt x="0" y="0"/>
                </a:moveTo>
                <a:lnTo>
                  <a:pt x="3433286" y="0"/>
                </a:lnTo>
                <a:lnTo>
                  <a:pt x="3433286" y="3433287"/>
                </a:lnTo>
                <a:lnTo>
                  <a:pt x="0" y="3433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3957593" y="7578332"/>
            <a:ext cx="1794241" cy="1794241"/>
          </a:xfrm>
          <a:custGeom>
            <a:avLst/>
            <a:gdLst/>
            <a:ahLst/>
            <a:cxnLst/>
            <a:rect l="l" t="t" r="r" b="b"/>
            <a:pathLst>
              <a:path w="1794241" h="1794241">
                <a:moveTo>
                  <a:pt x="0" y="0"/>
                </a:moveTo>
                <a:lnTo>
                  <a:pt x="1794241" y="0"/>
                </a:lnTo>
                <a:lnTo>
                  <a:pt x="1794241" y="1794241"/>
                </a:lnTo>
                <a:lnTo>
                  <a:pt x="0" y="1794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1421428" y="0"/>
            <a:ext cx="3455459" cy="6663906"/>
          </a:xfrm>
          <a:custGeom>
            <a:avLst/>
            <a:gdLst/>
            <a:ahLst/>
            <a:cxnLst/>
            <a:rect l="l" t="t" r="r" b="b"/>
            <a:pathLst>
              <a:path w="3455459" h="6663906">
                <a:moveTo>
                  <a:pt x="0" y="0"/>
                </a:moveTo>
                <a:lnTo>
                  <a:pt x="3455459" y="0"/>
                </a:lnTo>
                <a:lnTo>
                  <a:pt x="3455459" y="6663906"/>
                </a:lnTo>
                <a:lnTo>
                  <a:pt x="0" y="6663906"/>
                </a:lnTo>
                <a:lnTo>
                  <a:pt x="0" y="0"/>
                </a:lnTo>
                <a:close/>
              </a:path>
            </a:pathLst>
          </a:custGeom>
          <a:blipFill>
            <a:blip r:embed="rId7"/>
            <a:stretch>
              <a:fillRect l="-89277" r="-100000"/>
            </a:stretch>
          </a:blipFill>
        </p:spPr>
        <p:txBody>
          <a:bodyPr/>
          <a:lstStyle/>
          <a:p>
            <a:endParaRPr lang="en-GB"/>
          </a:p>
        </p:txBody>
      </p:sp>
      <p:sp>
        <p:nvSpPr>
          <p:cNvPr id="7" name="TextBox 7"/>
          <p:cNvSpPr txBox="1"/>
          <p:nvPr/>
        </p:nvSpPr>
        <p:spPr>
          <a:xfrm>
            <a:off x="1232271" y="1458685"/>
            <a:ext cx="9475096" cy="12128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Congratulations!</a:t>
            </a:r>
          </a:p>
        </p:txBody>
      </p:sp>
      <p:grpSp>
        <p:nvGrpSpPr>
          <p:cNvPr id="8" name="Group 8"/>
          <p:cNvGrpSpPr/>
          <p:nvPr/>
        </p:nvGrpSpPr>
        <p:grpSpPr>
          <a:xfrm>
            <a:off x="1309105" y="2635782"/>
            <a:ext cx="9321429" cy="4716146"/>
            <a:chOff x="0" y="28575"/>
            <a:chExt cx="12428571" cy="6288195"/>
          </a:xfrm>
        </p:grpSpPr>
        <p:sp>
          <p:nvSpPr>
            <p:cNvPr id="9" name="TextBox 9"/>
            <p:cNvSpPr txBox="1"/>
            <p:nvPr/>
          </p:nvSpPr>
          <p:spPr>
            <a:xfrm>
              <a:off x="0" y="28575"/>
              <a:ext cx="12428571" cy="581025"/>
            </a:xfrm>
            <a:prstGeom prst="rect">
              <a:avLst/>
            </a:prstGeom>
          </p:spPr>
          <p:txBody>
            <a:bodyPr lIns="0" tIns="0" rIns="0" bIns="0" rtlCol="0" anchor="t">
              <a:spAutoFit/>
            </a:bodyPr>
            <a:lstStyle/>
            <a:p>
              <a:pPr>
                <a:lnSpc>
                  <a:spcPts val="3300"/>
                </a:lnSpc>
              </a:pPr>
              <a:endParaRPr/>
            </a:p>
          </p:txBody>
        </p:sp>
        <p:sp>
          <p:nvSpPr>
            <p:cNvPr id="10" name="TextBox 10"/>
            <p:cNvSpPr txBox="1"/>
            <p:nvPr/>
          </p:nvSpPr>
          <p:spPr>
            <a:xfrm>
              <a:off x="0" y="1081832"/>
              <a:ext cx="12428571" cy="5234938"/>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Firstly, congratulations once again for getting awarded the NextGen Fund. It was highly competitive, and your application and ideas stood out.</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We want to ensure you can deliver your project to the best of your ability, and make sure your projects make a significant impact on your careers.</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You have been assigned a Grant Manager from our Youth Music team, who will be here to answer questions you may have. If you need to book time to speak to us, you can contact your Grant Manager directly, or drop us an email at </a:t>
              </a:r>
              <a:r>
                <a:rPr lang="en-US" sz="1999" spc="19" dirty="0">
                  <a:solidFill>
                    <a:srgbClr val="282828"/>
                  </a:solidFill>
                  <a:latin typeface="Open Sans Bold"/>
                  <a:hlinkClick r:id="rId8" tooltip="mailto:creatives@youthmusic.org.uk"/>
                </a:rPr>
                <a:t>creatives@youthmusic.org.uk</a:t>
              </a:r>
              <a:r>
                <a:rPr lang="en-US" sz="1999" spc="19" dirty="0">
                  <a:solidFill>
                    <a:srgbClr val="282828"/>
                  </a:solidFill>
                  <a:latin typeface="Open Sans"/>
                </a:rPr>
                <a:t>.</a:t>
              </a:r>
            </a:p>
            <a:p>
              <a:pPr>
                <a:lnSpc>
                  <a:spcPts val="2800"/>
                </a:lnSpc>
              </a:pPr>
              <a:endParaRPr lang="en-US" sz="1999" spc="19" dirty="0">
                <a:solidFill>
                  <a:srgbClr val="282828"/>
                </a:solidFill>
                <a:latin typeface="Open Sa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61365" y="0"/>
            <a:ext cx="6607148" cy="10454873"/>
          </a:xfrm>
          <a:custGeom>
            <a:avLst/>
            <a:gdLst/>
            <a:ahLst/>
            <a:cxnLst/>
            <a:rect l="l" t="t" r="r" b="b"/>
            <a:pathLst>
              <a:path w="6607148" h="10454873">
                <a:moveTo>
                  <a:pt x="0" y="0"/>
                </a:moveTo>
                <a:lnTo>
                  <a:pt x="6607148" y="0"/>
                </a:lnTo>
                <a:lnTo>
                  <a:pt x="6607148" y="10454873"/>
                </a:lnTo>
                <a:lnTo>
                  <a:pt x="0" y="10454873"/>
                </a:lnTo>
                <a:lnTo>
                  <a:pt x="0" y="0"/>
                </a:lnTo>
                <a:close/>
              </a:path>
            </a:pathLst>
          </a:custGeom>
          <a:blipFill>
            <a:blip r:embed="rId3"/>
            <a:stretch>
              <a:fillRect l="-68366" r="-68987"/>
            </a:stretch>
          </a:blipFill>
        </p:spPr>
        <p:txBody>
          <a:bodyPr/>
          <a:lstStyle/>
          <a:p>
            <a:endParaRPr lang="en-GB"/>
          </a:p>
        </p:txBody>
      </p:sp>
      <p:sp>
        <p:nvSpPr>
          <p:cNvPr id="3" name="Freeform 3"/>
          <p:cNvSpPr/>
          <p:nvPr/>
        </p:nvSpPr>
        <p:spPr>
          <a:xfrm rot="-5400000">
            <a:off x="0" y="0"/>
            <a:ext cx="1807234" cy="1807234"/>
          </a:xfrm>
          <a:custGeom>
            <a:avLst/>
            <a:gdLst/>
            <a:ahLst/>
            <a:cxnLst/>
            <a:rect l="l" t="t" r="r" b="b"/>
            <a:pathLst>
              <a:path w="1807234" h="1807234">
                <a:moveTo>
                  <a:pt x="0" y="0"/>
                </a:moveTo>
                <a:lnTo>
                  <a:pt x="1807234" y="0"/>
                </a:lnTo>
                <a:lnTo>
                  <a:pt x="1807234" y="1807234"/>
                </a:lnTo>
                <a:lnTo>
                  <a:pt x="0" y="1807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416624" y="1883434"/>
            <a:ext cx="10044110" cy="1139826"/>
          </a:xfrm>
          <a:prstGeom prst="rect">
            <a:avLst/>
          </a:prstGeom>
        </p:spPr>
        <p:txBody>
          <a:bodyPr lIns="0" tIns="0" rIns="0" bIns="0" rtlCol="0" anchor="t">
            <a:spAutoFit/>
          </a:bodyPr>
          <a:lstStyle/>
          <a:p>
            <a:pPr>
              <a:lnSpc>
                <a:spcPts val="8800"/>
              </a:lnSpc>
            </a:pPr>
            <a:r>
              <a:rPr lang="en-US" sz="8000">
                <a:solidFill>
                  <a:srgbClr val="282828"/>
                </a:solidFill>
                <a:latin typeface="Open Sans Extra Bold Bold"/>
              </a:rPr>
              <a:t>About Youth Music</a:t>
            </a:r>
          </a:p>
        </p:txBody>
      </p:sp>
      <p:sp>
        <p:nvSpPr>
          <p:cNvPr id="5" name="TextBox 5"/>
          <p:cNvSpPr txBox="1"/>
          <p:nvPr/>
        </p:nvSpPr>
        <p:spPr>
          <a:xfrm>
            <a:off x="7416624" y="3359150"/>
            <a:ext cx="10044110" cy="4286250"/>
          </a:xfrm>
          <a:prstGeom prst="rect">
            <a:avLst/>
          </a:prstGeom>
        </p:spPr>
        <p:txBody>
          <a:bodyPr lIns="0" tIns="0" rIns="0" bIns="0" rtlCol="0" anchor="t">
            <a:spAutoFit/>
          </a:bodyPr>
          <a:lstStyle/>
          <a:p>
            <a:pPr marL="539746" lvl="1" indent="-269873">
              <a:lnSpc>
                <a:spcPts val="3499"/>
              </a:lnSpc>
              <a:buFont typeface="Arial"/>
              <a:buChar char="•"/>
            </a:pPr>
            <a:r>
              <a:rPr lang="en-US" sz="2499" spc="24">
                <a:solidFill>
                  <a:srgbClr val="282828"/>
                </a:solidFill>
                <a:latin typeface="Open Sans"/>
              </a:rPr>
              <a:t>We’re the UK’s leading young people’s music charity.</a:t>
            </a:r>
          </a:p>
          <a:p>
            <a:pPr>
              <a:lnSpc>
                <a:spcPts val="3499"/>
              </a:lnSpc>
            </a:pPr>
            <a:endParaRPr lang="en-US" sz="2499" spc="24">
              <a:solidFill>
                <a:srgbClr val="282828"/>
              </a:solidFill>
              <a:latin typeface="Open Sans"/>
            </a:endParaRPr>
          </a:p>
          <a:p>
            <a:pPr marL="539746" lvl="1" indent="-269873">
              <a:lnSpc>
                <a:spcPts val="3499"/>
              </a:lnSpc>
              <a:buFont typeface="Arial"/>
              <a:buChar char="•"/>
            </a:pPr>
            <a:r>
              <a:rPr lang="en-US" sz="2499" spc="24">
                <a:solidFill>
                  <a:srgbClr val="282828"/>
                </a:solidFill>
                <a:latin typeface="Open Sans"/>
              </a:rPr>
              <a:t>With our partners, we’re creating a world where any young person can make, learn and earn in music, whatever their background or goal. </a:t>
            </a:r>
          </a:p>
          <a:p>
            <a:pPr>
              <a:lnSpc>
                <a:spcPts val="3499"/>
              </a:lnSpc>
            </a:pPr>
            <a:endParaRPr lang="en-US" sz="2499" spc="24">
              <a:solidFill>
                <a:srgbClr val="282828"/>
              </a:solidFill>
              <a:latin typeface="Open Sans"/>
            </a:endParaRPr>
          </a:p>
          <a:p>
            <a:pPr marL="539746" lvl="1" indent="-269873">
              <a:lnSpc>
                <a:spcPts val="3499"/>
              </a:lnSpc>
              <a:buFont typeface="Arial"/>
              <a:buChar char="•"/>
            </a:pPr>
            <a:r>
              <a:rPr lang="en-US" sz="2499" spc="24">
                <a:solidFill>
                  <a:srgbClr val="282828"/>
                </a:solidFill>
                <a:latin typeface="Open Sans"/>
              </a:rPr>
              <a:t>We equalise access to music focusing to those who would otherwise miss out because of who they are, where they live, or what they’re going through. </a:t>
            </a:r>
          </a:p>
          <a:p>
            <a:pPr>
              <a:lnSpc>
                <a:spcPts val="2800"/>
              </a:lnSpc>
            </a:pPr>
            <a:endParaRPr lang="en-US" sz="2499" spc="24">
              <a:solidFill>
                <a:srgbClr val="282828"/>
              </a:solidFill>
              <a:latin typeface="Open Sans"/>
            </a:endParaRPr>
          </a:p>
        </p:txBody>
      </p:sp>
      <p:sp>
        <p:nvSpPr>
          <p:cNvPr id="6" name="Freeform 6"/>
          <p:cNvSpPr/>
          <p:nvPr/>
        </p:nvSpPr>
        <p:spPr>
          <a:xfrm>
            <a:off x="14787109" y="7172669"/>
            <a:ext cx="3500891" cy="3500891"/>
          </a:xfrm>
          <a:custGeom>
            <a:avLst/>
            <a:gdLst/>
            <a:ahLst/>
            <a:cxnLst/>
            <a:rect l="l" t="t" r="r" b="b"/>
            <a:pathLst>
              <a:path w="3500891" h="3500891">
                <a:moveTo>
                  <a:pt x="0" y="0"/>
                </a:moveTo>
                <a:lnTo>
                  <a:pt x="3500891" y="0"/>
                </a:lnTo>
                <a:lnTo>
                  <a:pt x="3500891" y="3500891"/>
                </a:lnTo>
                <a:lnTo>
                  <a:pt x="0" y="3500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940939" y="0"/>
            <a:ext cx="7212106" cy="10334064"/>
          </a:xfrm>
          <a:custGeom>
            <a:avLst/>
            <a:gdLst/>
            <a:ahLst/>
            <a:cxnLst/>
            <a:rect l="l" t="t" r="r" b="b"/>
            <a:pathLst>
              <a:path w="7212106" h="10334064">
                <a:moveTo>
                  <a:pt x="0" y="0"/>
                </a:moveTo>
                <a:lnTo>
                  <a:pt x="7212106" y="0"/>
                </a:lnTo>
                <a:lnTo>
                  <a:pt x="7212106" y="10334064"/>
                </a:lnTo>
                <a:lnTo>
                  <a:pt x="0" y="10334064"/>
                </a:lnTo>
                <a:lnTo>
                  <a:pt x="0" y="0"/>
                </a:lnTo>
                <a:close/>
              </a:path>
            </a:pathLst>
          </a:custGeom>
          <a:blipFill>
            <a:blip r:embed="rId3"/>
            <a:stretch>
              <a:fillRect l="-8266" t="-5599" r="-48104" b="-51989"/>
            </a:stretch>
          </a:blipFill>
        </p:spPr>
        <p:txBody>
          <a:bodyPr/>
          <a:lstStyle/>
          <a:p>
            <a:endParaRPr lang="en-GB"/>
          </a:p>
        </p:txBody>
      </p:sp>
      <p:sp>
        <p:nvSpPr>
          <p:cNvPr id="3" name="Freeform 3"/>
          <p:cNvSpPr/>
          <p:nvPr/>
        </p:nvSpPr>
        <p:spPr>
          <a:xfrm rot="-10800000">
            <a:off x="0" y="8479766"/>
            <a:ext cx="1807234" cy="1807234"/>
          </a:xfrm>
          <a:custGeom>
            <a:avLst/>
            <a:gdLst/>
            <a:ahLst/>
            <a:cxnLst/>
            <a:rect l="l" t="t" r="r" b="b"/>
            <a:pathLst>
              <a:path w="1807234" h="1807234">
                <a:moveTo>
                  <a:pt x="0" y="0"/>
                </a:moveTo>
                <a:lnTo>
                  <a:pt x="1807234" y="0"/>
                </a:lnTo>
                <a:lnTo>
                  <a:pt x="1807234" y="1807234"/>
                </a:lnTo>
                <a:lnTo>
                  <a:pt x="0" y="1807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400000">
            <a:off x="14787109" y="0"/>
            <a:ext cx="3500891" cy="3500891"/>
          </a:xfrm>
          <a:custGeom>
            <a:avLst/>
            <a:gdLst/>
            <a:ahLst/>
            <a:cxnLst/>
            <a:rect l="l" t="t" r="r" b="b"/>
            <a:pathLst>
              <a:path w="3500891" h="3500891">
                <a:moveTo>
                  <a:pt x="0" y="0"/>
                </a:moveTo>
                <a:lnTo>
                  <a:pt x="3500891" y="0"/>
                </a:lnTo>
                <a:lnTo>
                  <a:pt x="3500891" y="3500891"/>
                </a:lnTo>
                <a:lnTo>
                  <a:pt x="0" y="3500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6673383" y="834029"/>
            <a:ext cx="10585917" cy="12128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What Next?</a:t>
            </a:r>
          </a:p>
        </p:txBody>
      </p:sp>
      <p:grpSp>
        <p:nvGrpSpPr>
          <p:cNvPr id="6" name="Group 6"/>
          <p:cNvGrpSpPr/>
          <p:nvPr/>
        </p:nvGrpSpPr>
        <p:grpSpPr>
          <a:xfrm>
            <a:off x="6673383" y="2612534"/>
            <a:ext cx="4413187" cy="5361149"/>
            <a:chOff x="0" y="0"/>
            <a:chExt cx="5884250" cy="7148199"/>
          </a:xfrm>
        </p:grpSpPr>
        <p:sp>
          <p:nvSpPr>
            <p:cNvPr id="7" name="TextBox 7"/>
            <p:cNvSpPr txBox="1"/>
            <p:nvPr/>
          </p:nvSpPr>
          <p:spPr>
            <a:xfrm>
              <a:off x="0" y="-9525"/>
              <a:ext cx="5884250"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Grant Acceptance</a:t>
              </a:r>
            </a:p>
          </p:txBody>
        </p:sp>
        <p:sp>
          <p:nvSpPr>
            <p:cNvPr id="8" name="TextBox 8"/>
            <p:cNvSpPr txBox="1"/>
            <p:nvPr/>
          </p:nvSpPr>
          <p:spPr>
            <a:xfrm>
              <a:off x="0" y="1069132"/>
              <a:ext cx="5884250" cy="6079067"/>
            </a:xfrm>
            <a:prstGeom prst="rect">
              <a:avLst/>
            </a:prstGeom>
          </p:spPr>
          <p:txBody>
            <a:bodyPr lIns="0" tIns="0" rIns="0" bIns="0" rtlCol="0" anchor="t">
              <a:spAutoFit/>
            </a:bodyPr>
            <a:lstStyle/>
            <a:p>
              <a:pPr>
                <a:lnSpc>
                  <a:spcPts val="2799"/>
                </a:lnSpc>
              </a:pPr>
              <a:r>
                <a:rPr lang="en-US" sz="1999" spc="19">
                  <a:solidFill>
                    <a:srgbClr val="282828"/>
                  </a:solidFill>
                  <a:latin typeface="Open Sans"/>
                </a:rPr>
                <a:t>You will have received an offer letter via email with details about your payment schedule and a link to read and e-sign your grant acceptance form. You will need to also verify your e-signature to validate your signature. The grant acceptance form is also another chance to flag if there are any access or support requirements you need us to take into consideration.</a:t>
              </a:r>
            </a:p>
            <a:p>
              <a:pPr>
                <a:lnSpc>
                  <a:spcPts val="2799"/>
                </a:lnSpc>
              </a:pPr>
              <a:endParaRPr lang="en-US" sz="1999" spc="19">
                <a:solidFill>
                  <a:srgbClr val="282828"/>
                </a:solidFill>
                <a:latin typeface="Open Sans"/>
              </a:endParaRPr>
            </a:p>
            <a:p>
              <a:pPr>
                <a:lnSpc>
                  <a:spcPts val="2800"/>
                </a:lnSpc>
              </a:pPr>
              <a:endParaRPr lang="en-US" sz="1999" spc="19">
                <a:solidFill>
                  <a:srgbClr val="282828"/>
                </a:solidFill>
                <a:latin typeface="Open Sans"/>
              </a:endParaRPr>
            </a:p>
          </p:txBody>
        </p:sp>
      </p:grpSp>
      <p:grpSp>
        <p:nvGrpSpPr>
          <p:cNvPr id="9" name="Group 9"/>
          <p:cNvGrpSpPr/>
          <p:nvPr/>
        </p:nvGrpSpPr>
        <p:grpSpPr>
          <a:xfrm>
            <a:off x="11615038" y="2612534"/>
            <a:ext cx="5099083" cy="4656299"/>
            <a:chOff x="0" y="0"/>
            <a:chExt cx="6798778" cy="6208399"/>
          </a:xfrm>
        </p:grpSpPr>
        <p:sp>
          <p:nvSpPr>
            <p:cNvPr id="10" name="TextBox 10"/>
            <p:cNvSpPr txBox="1"/>
            <p:nvPr/>
          </p:nvSpPr>
          <p:spPr>
            <a:xfrm>
              <a:off x="0" y="-9525"/>
              <a:ext cx="6798778"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Grant Changes</a:t>
              </a:r>
            </a:p>
          </p:txBody>
        </p:sp>
        <p:sp>
          <p:nvSpPr>
            <p:cNvPr id="11" name="TextBox 11"/>
            <p:cNvSpPr txBox="1"/>
            <p:nvPr/>
          </p:nvSpPr>
          <p:spPr>
            <a:xfrm>
              <a:off x="0" y="1069132"/>
              <a:ext cx="6798778" cy="5139267"/>
            </a:xfrm>
            <a:prstGeom prst="rect">
              <a:avLst/>
            </a:prstGeom>
          </p:spPr>
          <p:txBody>
            <a:bodyPr lIns="0" tIns="0" rIns="0" bIns="0" rtlCol="0" anchor="t">
              <a:spAutoFit/>
            </a:bodyPr>
            <a:lstStyle/>
            <a:p>
              <a:pPr>
                <a:lnSpc>
                  <a:spcPts val="2799"/>
                </a:lnSpc>
              </a:pPr>
              <a:r>
                <a:rPr lang="en-US" sz="1999" spc="19">
                  <a:solidFill>
                    <a:srgbClr val="282828"/>
                  </a:solidFill>
                  <a:latin typeface="Open Sans"/>
                </a:rPr>
                <a:t>This would also be the stage where you would flag to us if there are any significant changes to your originally proposed project. Significant changes could include the following:</a:t>
              </a:r>
            </a:p>
            <a:p>
              <a:pPr>
                <a:lnSpc>
                  <a:spcPts val="2799"/>
                </a:lnSpc>
              </a:pPr>
              <a:endParaRPr lang="en-US" sz="1999" spc="19">
                <a:solidFill>
                  <a:srgbClr val="282828"/>
                </a:solidFill>
                <a:latin typeface="Open Sans"/>
              </a:endParaRPr>
            </a:p>
            <a:p>
              <a:pPr marL="431799" lvl="1" indent="-215899">
                <a:lnSpc>
                  <a:spcPts val="2799"/>
                </a:lnSpc>
                <a:buFont typeface="Arial"/>
                <a:buChar char="•"/>
              </a:pPr>
              <a:r>
                <a:rPr lang="en-US" sz="1999" spc="19">
                  <a:solidFill>
                    <a:srgbClr val="282828"/>
                  </a:solidFill>
                  <a:latin typeface="Open Sans"/>
                </a:rPr>
                <a:t>Significant change of dates.</a:t>
              </a:r>
            </a:p>
            <a:p>
              <a:pPr marL="431799" lvl="1" indent="-215899">
                <a:lnSpc>
                  <a:spcPts val="2799"/>
                </a:lnSpc>
                <a:buFont typeface="Arial"/>
                <a:buChar char="•"/>
              </a:pPr>
              <a:r>
                <a:rPr lang="en-US" sz="1999" spc="19">
                  <a:solidFill>
                    <a:srgbClr val="282828"/>
                  </a:solidFill>
                  <a:latin typeface="Open Sans"/>
                </a:rPr>
                <a:t>Significant change of budget amount (Access costs).</a:t>
              </a:r>
            </a:p>
            <a:p>
              <a:pPr marL="431799" lvl="1" indent="-215899">
                <a:lnSpc>
                  <a:spcPts val="2799"/>
                </a:lnSpc>
                <a:buFont typeface="Arial"/>
                <a:buChar char="•"/>
              </a:pPr>
              <a:r>
                <a:rPr lang="en-US" sz="1999" spc="19">
                  <a:solidFill>
                    <a:srgbClr val="282828"/>
                  </a:solidFill>
                  <a:latin typeface="Open Sans"/>
                </a:rPr>
                <a:t>Significant change in budget usage.</a:t>
              </a:r>
            </a:p>
            <a:p>
              <a:pPr marL="431799" lvl="1" indent="-215899">
                <a:lnSpc>
                  <a:spcPts val="2799"/>
                </a:lnSpc>
                <a:buFont typeface="Arial"/>
                <a:buChar char="•"/>
              </a:pPr>
              <a:r>
                <a:rPr lang="en-US" sz="1999" spc="19">
                  <a:solidFill>
                    <a:srgbClr val="282828"/>
                  </a:solidFill>
                  <a:latin typeface="Open Sans"/>
                </a:rPr>
                <a:t>Significant change in project outcome.</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rot="5400000">
            <a:off x="16531518" y="8479766"/>
            <a:ext cx="1807234" cy="1807234"/>
          </a:xfrm>
          <a:custGeom>
            <a:avLst/>
            <a:gdLst/>
            <a:ahLst/>
            <a:cxnLst/>
            <a:rect l="l" t="t" r="r" b="b"/>
            <a:pathLst>
              <a:path w="1807234" h="1807234">
                <a:moveTo>
                  <a:pt x="0" y="0"/>
                </a:moveTo>
                <a:lnTo>
                  <a:pt x="1807234" y="0"/>
                </a:lnTo>
                <a:lnTo>
                  <a:pt x="1807234" y="1807234"/>
                </a:lnTo>
                <a:lnTo>
                  <a:pt x="0" y="18072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284080" y="-444351"/>
            <a:ext cx="7179654" cy="10870107"/>
          </a:xfrm>
          <a:custGeom>
            <a:avLst/>
            <a:gdLst/>
            <a:ahLst/>
            <a:cxnLst/>
            <a:rect l="l" t="t" r="r" b="b"/>
            <a:pathLst>
              <a:path w="7179654" h="10870107">
                <a:moveTo>
                  <a:pt x="0" y="0"/>
                </a:moveTo>
                <a:lnTo>
                  <a:pt x="7179654" y="0"/>
                </a:lnTo>
                <a:lnTo>
                  <a:pt x="7179654" y="10870107"/>
                </a:lnTo>
                <a:lnTo>
                  <a:pt x="0" y="10870107"/>
                </a:lnTo>
                <a:lnTo>
                  <a:pt x="0" y="0"/>
                </a:lnTo>
                <a:close/>
              </a:path>
            </a:pathLst>
          </a:custGeom>
          <a:blipFill>
            <a:blip r:embed="rId5"/>
            <a:stretch>
              <a:fillRect l="-50509" r="-76592"/>
            </a:stretch>
          </a:blipFill>
        </p:spPr>
        <p:txBody>
          <a:bodyPr/>
          <a:lstStyle/>
          <a:p>
            <a:endParaRPr lang="en-GB"/>
          </a:p>
        </p:txBody>
      </p:sp>
      <p:sp>
        <p:nvSpPr>
          <p:cNvPr id="4" name="TextBox 4"/>
          <p:cNvSpPr txBox="1"/>
          <p:nvPr/>
        </p:nvSpPr>
        <p:spPr>
          <a:xfrm>
            <a:off x="7416624" y="1104900"/>
            <a:ext cx="9842676" cy="1212850"/>
          </a:xfrm>
          <a:prstGeom prst="rect">
            <a:avLst/>
          </a:prstGeom>
        </p:spPr>
        <p:txBody>
          <a:bodyPr lIns="0" tIns="0" rIns="0" bIns="0" rtlCol="0" anchor="t">
            <a:spAutoFit/>
          </a:bodyPr>
          <a:lstStyle/>
          <a:p>
            <a:pPr algn="just">
              <a:lnSpc>
                <a:spcPts val="9349"/>
              </a:lnSpc>
            </a:pPr>
            <a:r>
              <a:rPr lang="en-US" sz="8499">
                <a:solidFill>
                  <a:srgbClr val="282828"/>
                </a:solidFill>
                <a:latin typeface="Open Sans Extra Bold Bold"/>
              </a:rPr>
              <a:t>Grant Agreement</a:t>
            </a:r>
          </a:p>
        </p:txBody>
      </p:sp>
      <p:sp>
        <p:nvSpPr>
          <p:cNvPr id="5" name="TextBox 5"/>
          <p:cNvSpPr txBox="1"/>
          <p:nvPr/>
        </p:nvSpPr>
        <p:spPr>
          <a:xfrm>
            <a:off x="7416624" y="2545407"/>
            <a:ext cx="10018511" cy="6330950"/>
          </a:xfrm>
          <a:prstGeom prst="rect">
            <a:avLst/>
          </a:prstGeom>
        </p:spPr>
        <p:txBody>
          <a:bodyPr lIns="0" tIns="0" rIns="0" bIns="0" rtlCol="0" anchor="t">
            <a:spAutoFit/>
          </a:bodyPr>
          <a:lstStyle/>
          <a:p>
            <a:pPr marL="431799" lvl="1" indent="-215899">
              <a:lnSpc>
                <a:spcPts val="2799"/>
              </a:lnSpc>
              <a:buFont typeface="Arial"/>
              <a:buChar char="•"/>
            </a:pPr>
            <a:r>
              <a:rPr lang="en-US" sz="1999" spc="19" dirty="0">
                <a:solidFill>
                  <a:srgbClr val="282828"/>
                </a:solidFill>
                <a:latin typeface="Open Sans"/>
              </a:rPr>
              <a:t>You must read your grant agreement document in full, and sign the agreement before you can receive your grant.</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You must follow the law accordingly throughout your project.</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You need to deliver as close to your project as described in your application as possible. If significant changes need to be made, please discuss this in advance with your grant manager.</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You will need to keep track of your learning and your spending throughout the process, as you will need this for your evaluation, so you can get your final payment.</a:t>
            </a:r>
          </a:p>
          <a:p>
            <a:pPr>
              <a:lnSpc>
                <a:spcPts val="2799"/>
              </a:lnSpc>
            </a:pPr>
            <a:r>
              <a:rPr lang="en-US" sz="1999" spc="19" dirty="0">
                <a:solidFill>
                  <a:srgbClr val="282828"/>
                </a:solidFill>
                <a:latin typeface="Open Sans"/>
              </a:rPr>
              <a:t> </a:t>
            </a:r>
          </a:p>
          <a:p>
            <a:pPr marL="431799" lvl="1" indent="-215899">
              <a:lnSpc>
                <a:spcPts val="2799"/>
              </a:lnSpc>
              <a:buFont typeface="Arial"/>
              <a:buChar char="•"/>
            </a:pPr>
            <a:r>
              <a:rPr lang="en-US" sz="1999" spc="19" dirty="0">
                <a:solidFill>
                  <a:srgbClr val="282828"/>
                </a:solidFill>
                <a:latin typeface="Open Sans"/>
              </a:rPr>
              <a:t>Your project must be released and promoted publicly to the best of your ability. </a:t>
            </a:r>
          </a:p>
          <a:p>
            <a:pPr>
              <a:lnSpc>
                <a:spcPts val="2799"/>
              </a:lnSpc>
            </a:pPr>
            <a:endParaRPr lang="en-US" sz="1999" spc="19" dirty="0">
              <a:solidFill>
                <a:srgbClr val="282828"/>
              </a:solidFill>
              <a:latin typeface="Open Sans"/>
            </a:endParaRPr>
          </a:p>
          <a:p>
            <a:pPr marL="431799" lvl="1" indent="-215899">
              <a:lnSpc>
                <a:spcPts val="2799"/>
              </a:lnSpc>
              <a:buFont typeface="Arial"/>
              <a:buChar char="•"/>
            </a:pPr>
            <a:r>
              <a:rPr lang="en-US" sz="1999" spc="19" dirty="0">
                <a:solidFill>
                  <a:srgbClr val="282828"/>
                </a:solidFill>
                <a:latin typeface="Open Sans"/>
              </a:rPr>
              <a:t>All projects must be released within 12 months of your project start date.</a:t>
            </a:r>
          </a:p>
          <a:p>
            <a:pPr>
              <a:lnSpc>
                <a:spcPts val="2800"/>
              </a:lnSpc>
            </a:pPr>
            <a:endParaRPr lang="en-US" sz="1999" spc="19" dirty="0">
              <a:solidFill>
                <a:srgbClr val="282828"/>
              </a:solidFill>
              <a:latin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rot="-10800000">
            <a:off x="0" y="8479766"/>
            <a:ext cx="1807234" cy="1807234"/>
          </a:xfrm>
          <a:custGeom>
            <a:avLst/>
            <a:gdLst/>
            <a:ahLst/>
            <a:cxnLst/>
            <a:rect l="l" t="t" r="r" b="b"/>
            <a:pathLst>
              <a:path w="1807234" h="1807234">
                <a:moveTo>
                  <a:pt x="0" y="0"/>
                </a:moveTo>
                <a:lnTo>
                  <a:pt x="1807234" y="0"/>
                </a:lnTo>
                <a:lnTo>
                  <a:pt x="1807234" y="1807234"/>
                </a:lnTo>
                <a:lnTo>
                  <a:pt x="0" y="18072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5400000">
            <a:off x="14787109" y="0"/>
            <a:ext cx="3500891" cy="3500891"/>
          </a:xfrm>
          <a:custGeom>
            <a:avLst/>
            <a:gdLst/>
            <a:ahLst/>
            <a:cxnLst/>
            <a:rect l="l" t="t" r="r" b="b"/>
            <a:pathLst>
              <a:path w="3500891" h="3500891">
                <a:moveTo>
                  <a:pt x="0" y="0"/>
                </a:moveTo>
                <a:lnTo>
                  <a:pt x="3500891" y="0"/>
                </a:lnTo>
                <a:lnTo>
                  <a:pt x="3500891" y="3500891"/>
                </a:lnTo>
                <a:lnTo>
                  <a:pt x="0" y="35008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663667" y="-760692"/>
            <a:ext cx="6100545" cy="11542711"/>
          </a:xfrm>
          <a:custGeom>
            <a:avLst/>
            <a:gdLst/>
            <a:ahLst/>
            <a:cxnLst/>
            <a:rect l="l" t="t" r="r" b="b"/>
            <a:pathLst>
              <a:path w="6100545" h="11542711">
                <a:moveTo>
                  <a:pt x="0" y="0"/>
                </a:moveTo>
                <a:lnTo>
                  <a:pt x="6100545" y="0"/>
                </a:lnTo>
                <a:lnTo>
                  <a:pt x="6100545" y="11542711"/>
                </a:lnTo>
                <a:lnTo>
                  <a:pt x="0" y="11542711"/>
                </a:lnTo>
                <a:lnTo>
                  <a:pt x="0" y="0"/>
                </a:lnTo>
                <a:close/>
              </a:path>
            </a:pathLst>
          </a:custGeom>
          <a:blipFill>
            <a:blip r:embed="rId7"/>
            <a:stretch>
              <a:fillRect l="-20203" r="-16814"/>
            </a:stretch>
          </a:blipFill>
        </p:spPr>
        <p:txBody>
          <a:bodyPr/>
          <a:lstStyle/>
          <a:p>
            <a:endParaRPr lang="en-GB"/>
          </a:p>
        </p:txBody>
      </p:sp>
      <p:sp>
        <p:nvSpPr>
          <p:cNvPr id="5" name="TextBox 5"/>
          <p:cNvSpPr txBox="1"/>
          <p:nvPr/>
        </p:nvSpPr>
        <p:spPr>
          <a:xfrm>
            <a:off x="6616233" y="2287020"/>
            <a:ext cx="10585917" cy="12128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Payment Process</a:t>
            </a:r>
          </a:p>
        </p:txBody>
      </p:sp>
      <p:grpSp>
        <p:nvGrpSpPr>
          <p:cNvPr id="6" name="Group 6"/>
          <p:cNvGrpSpPr/>
          <p:nvPr/>
        </p:nvGrpSpPr>
        <p:grpSpPr>
          <a:xfrm>
            <a:off x="6673383" y="3813761"/>
            <a:ext cx="9542083" cy="3599024"/>
            <a:chOff x="0" y="0"/>
            <a:chExt cx="12722777" cy="4798699"/>
          </a:xfrm>
        </p:grpSpPr>
        <p:sp>
          <p:nvSpPr>
            <p:cNvPr id="7" name="TextBox 7"/>
            <p:cNvSpPr txBox="1"/>
            <p:nvPr/>
          </p:nvSpPr>
          <p:spPr>
            <a:xfrm>
              <a:off x="0" y="-9525"/>
              <a:ext cx="12722777"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Payments</a:t>
              </a:r>
            </a:p>
          </p:txBody>
        </p:sp>
        <p:sp>
          <p:nvSpPr>
            <p:cNvPr id="8" name="TextBox 8"/>
            <p:cNvSpPr txBox="1"/>
            <p:nvPr/>
          </p:nvSpPr>
          <p:spPr>
            <a:xfrm>
              <a:off x="0" y="1069132"/>
              <a:ext cx="12722777" cy="3729567"/>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Your grant will be paid in 2-3 instalments, with your first payment within 30 days of you submitting your signed grant agreement. You can see the breakdown of these payments in your funding agreement. Your final 15% will be paid within 30 days of you submitting your evaluation report. If you have applied for Access costs, these will be paid out to you separately, alongside your first payment.</a:t>
              </a:r>
            </a:p>
            <a:p>
              <a:pPr>
                <a:lnSpc>
                  <a:spcPts val="2799"/>
                </a:lnSpc>
              </a:pPr>
              <a:endParaRPr lang="en-US" sz="1999" spc="19" dirty="0">
                <a:solidFill>
                  <a:srgbClr val="282828"/>
                </a:solidFill>
                <a:latin typeface="Open Sans"/>
              </a:endParaRPr>
            </a:p>
            <a:p>
              <a:pPr>
                <a:lnSpc>
                  <a:spcPts val="2800"/>
                </a:lnSpc>
              </a:pPr>
              <a:endParaRPr lang="en-US" sz="1999" spc="19" dirty="0">
                <a:solidFill>
                  <a:srgbClr val="282828"/>
                </a:solidFill>
                <a:latin typeface="Open Sans"/>
              </a:endParaRPr>
            </a:p>
          </p:txBody>
        </p:sp>
      </p:grpSp>
      <p:grpSp>
        <p:nvGrpSpPr>
          <p:cNvPr id="9" name="Group 9"/>
          <p:cNvGrpSpPr/>
          <p:nvPr/>
        </p:nvGrpSpPr>
        <p:grpSpPr>
          <a:xfrm>
            <a:off x="6673383" y="7068976"/>
            <a:ext cx="9542083" cy="2189324"/>
            <a:chOff x="0" y="0"/>
            <a:chExt cx="12722777" cy="2919099"/>
          </a:xfrm>
        </p:grpSpPr>
        <p:sp>
          <p:nvSpPr>
            <p:cNvPr id="10" name="TextBox 10"/>
            <p:cNvSpPr txBox="1"/>
            <p:nvPr/>
          </p:nvSpPr>
          <p:spPr>
            <a:xfrm>
              <a:off x="0" y="-9525"/>
              <a:ext cx="12722777"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Spending</a:t>
              </a:r>
            </a:p>
          </p:txBody>
        </p:sp>
        <p:sp>
          <p:nvSpPr>
            <p:cNvPr id="11" name="TextBox 11"/>
            <p:cNvSpPr txBox="1"/>
            <p:nvPr/>
          </p:nvSpPr>
          <p:spPr>
            <a:xfrm>
              <a:off x="0" y="1069132"/>
              <a:ext cx="12722777" cy="1849967"/>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You will need to keep track of your expenditure by keeping all receipts, preferably digitally so we can verify how the grant money was spent. You will also need to keep these receipts for up to 6 years.</a:t>
              </a:r>
            </a:p>
            <a:p>
              <a:pPr>
                <a:lnSpc>
                  <a:spcPts val="2800"/>
                </a:lnSpc>
              </a:pPr>
              <a:endParaRPr lang="en-US" sz="1999" spc="19" dirty="0">
                <a:solidFill>
                  <a:srgbClr val="282828"/>
                </a:solidFill>
                <a:latin typeface="Open Sa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0" y="0"/>
            <a:ext cx="3441859" cy="5143500"/>
          </a:xfrm>
          <a:custGeom>
            <a:avLst/>
            <a:gdLst/>
            <a:ahLst/>
            <a:cxnLst/>
            <a:rect l="l" t="t" r="r" b="b"/>
            <a:pathLst>
              <a:path w="3441859" h="5143500">
                <a:moveTo>
                  <a:pt x="0" y="0"/>
                </a:moveTo>
                <a:lnTo>
                  <a:pt x="3441859" y="0"/>
                </a:lnTo>
                <a:lnTo>
                  <a:pt x="3441859" y="5143500"/>
                </a:lnTo>
                <a:lnTo>
                  <a:pt x="0" y="5143500"/>
                </a:lnTo>
                <a:lnTo>
                  <a:pt x="0" y="0"/>
                </a:lnTo>
                <a:close/>
              </a:path>
            </a:pathLst>
          </a:custGeom>
          <a:blipFill>
            <a:blip r:embed="rId3"/>
            <a:stretch>
              <a:fillRect/>
            </a:stretch>
          </a:blipFill>
        </p:spPr>
        <p:txBody>
          <a:bodyPr/>
          <a:lstStyle/>
          <a:p>
            <a:endParaRPr lang="en-GB"/>
          </a:p>
        </p:txBody>
      </p:sp>
      <p:sp>
        <p:nvSpPr>
          <p:cNvPr id="3" name="AutoShape 3"/>
          <p:cNvSpPr/>
          <p:nvPr/>
        </p:nvSpPr>
        <p:spPr>
          <a:xfrm>
            <a:off x="2915701" y="3916175"/>
            <a:ext cx="1352265" cy="1227325"/>
          </a:xfrm>
          <a:prstGeom prst="rect">
            <a:avLst/>
          </a:prstGeom>
          <a:solidFill>
            <a:srgbClr val="A5C9E8"/>
          </a:solidFill>
        </p:spPr>
        <p:txBody>
          <a:bodyPr/>
          <a:lstStyle/>
          <a:p>
            <a:endParaRPr lang="en-GB"/>
          </a:p>
        </p:txBody>
      </p:sp>
      <p:sp>
        <p:nvSpPr>
          <p:cNvPr id="4" name="AutoShape 4"/>
          <p:cNvSpPr/>
          <p:nvPr/>
        </p:nvSpPr>
        <p:spPr>
          <a:xfrm>
            <a:off x="0" y="5143500"/>
            <a:ext cx="2915701" cy="5143500"/>
          </a:xfrm>
          <a:prstGeom prst="rect">
            <a:avLst/>
          </a:prstGeom>
          <a:solidFill>
            <a:srgbClr val="E3F700"/>
          </a:solidFill>
        </p:spPr>
        <p:txBody>
          <a:bodyPr/>
          <a:lstStyle/>
          <a:p>
            <a:endParaRPr lang="en-GB"/>
          </a:p>
        </p:txBody>
      </p:sp>
      <p:sp>
        <p:nvSpPr>
          <p:cNvPr id="5" name="AutoShape 5"/>
          <p:cNvSpPr/>
          <p:nvPr/>
        </p:nvSpPr>
        <p:spPr>
          <a:xfrm>
            <a:off x="1563436" y="5143500"/>
            <a:ext cx="1352265" cy="1227325"/>
          </a:xfrm>
          <a:prstGeom prst="rect">
            <a:avLst/>
          </a:prstGeom>
          <a:solidFill>
            <a:srgbClr val="623BCB"/>
          </a:solidFill>
        </p:spPr>
        <p:txBody>
          <a:bodyPr/>
          <a:lstStyle/>
          <a:p>
            <a:endParaRPr lang="en-GB"/>
          </a:p>
        </p:txBody>
      </p:sp>
      <p:sp>
        <p:nvSpPr>
          <p:cNvPr id="6" name="Freeform 6"/>
          <p:cNvSpPr/>
          <p:nvPr/>
        </p:nvSpPr>
        <p:spPr>
          <a:xfrm>
            <a:off x="2915701" y="5040203"/>
            <a:ext cx="3369388" cy="5150312"/>
          </a:xfrm>
          <a:custGeom>
            <a:avLst/>
            <a:gdLst/>
            <a:ahLst/>
            <a:cxnLst/>
            <a:rect l="l" t="t" r="r" b="b"/>
            <a:pathLst>
              <a:path w="3369388" h="5150312">
                <a:moveTo>
                  <a:pt x="0" y="0"/>
                </a:moveTo>
                <a:lnTo>
                  <a:pt x="3369389" y="0"/>
                </a:lnTo>
                <a:lnTo>
                  <a:pt x="3369389" y="5150312"/>
                </a:lnTo>
                <a:lnTo>
                  <a:pt x="0" y="5150312"/>
                </a:lnTo>
                <a:lnTo>
                  <a:pt x="0" y="0"/>
                </a:lnTo>
                <a:close/>
              </a:path>
            </a:pathLst>
          </a:custGeom>
          <a:blipFill>
            <a:blip r:embed="rId4"/>
            <a:stretch>
              <a:fillRect l="-7320" r="-7320"/>
            </a:stretch>
          </a:blipFill>
        </p:spPr>
        <p:txBody>
          <a:bodyPr/>
          <a:lstStyle/>
          <a:p>
            <a:endParaRPr lang="en-GB"/>
          </a:p>
        </p:txBody>
      </p:sp>
      <p:sp>
        <p:nvSpPr>
          <p:cNvPr id="7" name="TextBox 7"/>
          <p:cNvSpPr txBox="1"/>
          <p:nvPr/>
        </p:nvSpPr>
        <p:spPr>
          <a:xfrm>
            <a:off x="6952241" y="1911227"/>
            <a:ext cx="8287568" cy="1212850"/>
          </a:xfrm>
          <a:prstGeom prst="rect">
            <a:avLst/>
          </a:prstGeom>
        </p:spPr>
        <p:txBody>
          <a:bodyPr lIns="0" tIns="0" rIns="0" bIns="0" rtlCol="0" anchor="t">
            <a:spAutoFit/>
          </a:bodyPr>
          <a:lstStyle/>
          <a:p>
            <a:pPr>
              <a:lnSpc>
                <a:spcPts val="9349"/>
              </a:lnSpc>
            </a:pPr>
            <a:r>
              <a:rPr lang="en-US" sz="8499" dirty="0">
                <a:solidFill>
                  <a:srgbClr val="282828"/>
                </a:solidFill>
                <a:latin typeface="Open Sans Extra Bold Bold"/>
              </a:rPr>
              <a:t>Key Points</a:t>
            </a:r>
          </a:p>
        </p:txBody>
      </p:sp>
      <p:grpSp>
        <p:nvGrpSpPr>
          <p:cNvPr id="8" name="Group 8"/>
          <p:cNvGrpSpPr/>
          <p:nvPr/>
        </p:nvGrpSpPr>
        <p:grpSpPr>
          <a:xfrm>
            <a:off x="6952241" y="3696014"/>
            <a:ext cx="5195050" cy="3176462"/>
            <a:chOff x="0" y="0"/>
            <a:chExt cx="6926734" cy="4235282"/>
          </a:xfrm>
        </p:grpSpPr>
        <p:sp>
          <p:nvSpPr>
            <p:cNvPr id="9" name="TextBox 9"/>
            <p:cNvSpPr txBox="1"/>
            <p:nvPr/>
          </p:nvSpPr>
          <p:spPr>
            <a:xfrm>
              <a:off x="0" y="-9525"/>
              <a:ext cx="6926734"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Check-in</a:t>
              </a:r>
            </a:p>
          </p:txBody>
        </p:sp>
        <p:sp>
          <p:nvSpPr>
            <p:cNvPr id="10" name="TextBox 10"/>
            <p:cNvSpPr txBox="1"/>
            <p:nvPr/>
          </p:nvSpPr>
          <p:spPr>
            <a:xfrm>
              <a:off x="0" y="975616"/>
              <a:ext cx="6926734" cy="3259667"/>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Your Grant Manager will book a meeting with you half way through your project so we can check in on your progress. If you would like to catch up earlier or have any questions before that point, you can get in touch with your Grant Manager anytime.</a:t>
              </a:r>
            </a:p>
            <a:p>
              <a:pPr>
                <a:lnSpc>
                  <a:spcPts val="2800"/>
                </a:lnSpc>
              </a:pPr>
              <a:endParaRPr lang="en-US" sz="1999" spc="19" dirty="0">
                <a:solidFill>
                  <a:srgbClr val="282828"/>
                </a:solidFill>
                <a:latin typeface="Open Sans"/>
              </a:endParaRPr>
            </a:p>
          </p:txBody>
        </p:sp>
      </p:grpSp>
      <p:grpSp>
        <p:nvGrpSpPr>
          <p:cNvPr id="11" name="Group 11"/>
          <p:cNvGrpSpPr/>
          <p:nvPr/>
        </p:nvGrpSpPr>
        <p:grpSpPr>
          <a:xfrm>
            <a:off x="12585442" y="6872476"/>
            <a:ext cx="4914496" cy="2471612"/>
            <a:chOff x="0" y="0"/>
            <a:chExt cx="6552661" cy="3295482"/>
          </a:xfrm>
        </p:grpSpPr>
        <p:sp>
          <p:nvSpPr>
            <p:cNvPr id="12" name="TextBox 12"/>
            <p:cNvSpPr txBox="1"/>
            <p:nvPr/>
          </p:nvSpPr>
          <p:spPr>
            <a:xfrm>
              <a:off x="0" y="-9525"/>
              <a:ext cx="6552661"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Final Payment</a:t>
              </a:r>
            </a:p>
          </p:txBody>
        </p:sp>
        <p:sp>
          <p:nvSpPr>
            <p:cNvPr id="13" name="TextBox 13"/>
            <p:cNvSpPr txBox="1"/>
            <p:nvPr/>
          </p:nvSpPr>
          <p:spPr>
            <a:xfrm>
              <a:off x="0" y="975616"/>
              <a:ext cx="6552661" cy="2319867"/>
            </a:xfrm>
            <a:prstGeom prst="rect">
              <a:avLst/>
            </a:prstGeom>
          </p:spPr>
          <p:txBody>
            <a:bodyPr lIns="0" tIns="0" rIns="0" bIns="0" rtlCol="0" anchor="t">
              <a:spAutoFit/>
            </a:bodyPr>
            <a:lstStyle/>
            <a:p>
              <a:pPr>
                <a:lnSpc>
                  <a:spcPts val="2799"/>
                </a:lnSpc>
              </a:pPr>
              <a:r>
                <a:rPr lang="en-US" sz="1999" spc="19">
                  <a:solidFill>
                    <a:srgbClr val="282828"/>
                  </a:solidFill>
                  <a:latin typeface="Open Sans"/>
                </a:rPr>
                <a:t>Your evaluation will need to be completed within a month of your project ending. Once this is completed, the final 15% will be paid.</a:t>
              </a:r>
            </a:p>
            <a:p>
              <a:pPr>
                <a:lnSpc>
                  <a:spcPts val="2800"/>
                </a:lnSpc>
              </a:pPr>
              <a:endParaRPr lang="en-US" sz="1999" spc="19">
                <a:solidFill>
                  <a:srgbClr val="282828"/>
                </a:solidFill>
                <a:latin typeface="Open Sans"/>
              </a:endParaRPr>
            </a:p>
          </p:txBody>
        </p:sp>
      </p:grpSp>
      <p:grpSp>
        <p:nvGrpSpPr>
          <p:cNvPr id="14" name="Group 14"/>
          <p:cNvGrpSpPr/>
          <p:nvPr/>
        </p:nvGrpSpPr>
        <p:grpSpPr>
          <a:xfrm>
            <a:off x="6952041" y="6872476"/>
            <a:ext cx="4966450" cy="2471612"/>
            <a:chOff x="0" y="0"/>
            <a:chExt cx="6621934" cy="3295482"/>
          </a:xfrm>
        </p:grpSpPr>
        <p:sp>
          <p:nvSpPr>
            <p:cNvPr id="15" name="TextBox 15"/>
            <p:cNvSpPr txBox="1"/>
            <p:nvPr/>
          </p:nvSpPr>
          <p:spPr>
            <a:xfrm>
              <a:off x="0" y="-9525"/>
              <a:ext cx="6621934"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Evaluation</a:t>
              </a:r>
            </a:p>
          </p:txBody>
        </p:sp>
        <p:sp>
          <p:nvSpPr>
            <p:cNvPr id="16" name="TextBox 16"/>
            <p:cNvSpPr txBox="1"/>
            <p:nvPr/>
          </p:nvSpPr>
          <p:spPr>
            <a:xfrm>
              <a:off x="0" y="975616"/>
              <a:ext cx="6621934" cy="2319867"/>
            </a:xfrm>
            <a:prstGeom prst="rect">
              <a:avLst/>
            </a:prstGeom>
          </p:spPr>
          <p:txBody>
            <a:bodyPr lIns="0" tIns="0" rIns="0" bIns="0" rtlCol="0" anchor="t">
              <a:spAutoFit/>
            </a:bodyPr>
            <a:lstStyle/>
            <a:p>
              <a:pPr>
                <a:lnSpc>
                  <a:spcPts val="2799"/>
                </a:lnSpc>
              </a:pPr>
              <a:r>
                <a:rPr lang="en-US" sz="1999" spc="19">
                  <a:solidFill>
                    <a:srgbClr val="282828"/>
                  </a:solidFill>
                  <a:latin typeface="Open Sans"/>
                </a:rPr>
                <a:t>We want to hear about the impact the grant has had on you, your project, and what you are planning to do next once your project finishes.</a:t>
              </a:r>
            </a:p>
            <a:p>
              <a:pPr>
                <a:lnSpc>
                  <a:spcPts val="2800"/>
                </a:lnSpc>
              </a:pPr>
              <a:endParaRPr lang="en-US" sz="1999" spc="19">
                <a:solidFill>
                  <a:srgbClr val="282828"/>
                </a:solidFill>
                <a:latin typeface="Open Sans"/>
              </a:endParaRPr>
            </a:p>
          </p:txBody>
        </p:sp>
      </p:grpSp>
      <p:grpSp>
        <p:nvGrpSpPr>
          <p:cNvPr id="17" name="Group 17"/>
          <p:cNvGrpSpPr/>
          <p:nvPr/>
        </p:nvGrpSpPr>
        <p:grpSpPr>
          <a:xfrm>
            <a:off x="12585442" y="3696014"/>
            <a:ext cx="4508216" cy="2824037"/>
            <a:chOff x="0" y="0"/>
            <a:chExt cx="6010955" cy="3765382"/>
          </a:xfrm>
        </p:grpSpPr>
        <p:sp>
          <p:nvSpPr>
            <p:cNvPr id="18" name="TextBox 18"/>
            <p:cNvSpPr txBox="1"/>
            <p:nvPr/>
          </p:nvSpPr>
          <p:spPr>
            <a:xfrm>
              <a:off x="0" y="-9525"/>
              <a:ext cx="6010955" cy="606425"/>
            </a:xfrm>
            <a:prstGeom prst="rect">
              <a:avLst/>
            </a:prstGeom>
          </p:spPr>
          <p:txBody>
            <a:bodyPr lIns="0" tIns="0" rIns="0" bIns="0" rtlCol="0" anchor="t">
              <a:spAutoFit/>
            </a:bodyPr>
            <a:lstStyle/>
            <a:p>
              <a:pPr>
                <a:lnSpc>
                  <a:spcPts val="3749"/>
                </a:lnSpc>
              </a:pPr>
              <a:r>
                <a:rPr lang="en-US" sz="2999">
                  <a:solidFill>
                    <a:srgbClr val="282828"/>
                  </a:solidFill>
                  <a:latin typeface="Open Sans Extra Bold Bold"/>
                </a:rPr>
                <a:t>Released projects</a:t>
              </a:r>
            </a:p>
          </p:txBody>
        </p:sp>
        <p:sp>
          <p:nvSpPr>
            <p:cNvPr id="19" name="TextBox 19"/>
            <p:cNvSpPr txBox="1"/>
            <p:nvPr/>
          </p:nvSpPr>
          <p:spPr>
            <a:xfrm>
              <a:off x="0" y="966091"/>
              <a:ext cx="6010955" cy="2799292"/>
            </a:xfrm>
            <a:prstGeom prst="rect">
              <a:avLst/>
            </a:prstGeom>
          </p:spPr>
          <p:txBody>
            <a:bodyPr lIns="0" tIns="0" rIns="0" bIns="0" rtlCol="0" anchor="t">
              <a:spAutoFit/>
            </a:bodyPr>
            <a:lstStyle/>
            <a:p>
              <a:pPr>
                <a:lnSpc>
                  <a:spcPts val="2800"/>
                </a:lnSpc>
              </a:pPr>
              <a:r>
                <a:rPr lang="en-US" sz="2000" spc="20">
                  <a:solidFill>
                    <a:srgbClr val="282828"/>
                  </a:solidFill>
                  <a:latin typeface="Open Sans"/>
                </a:rPr>
                <a:t>We’d like to showcase your project whenever possible, so get in touch with your Grant Manager to let them know of any new releases or launch dates coming up so we can keep an eye out.</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0" y="0"/>
            <a:ext cx="6618767" cy="4994543"/>
          </a:xfrm>
          <a:prstGeom prst="rect">
            <a:avLst/>
          </a:prstGeom>
          <a:solidFill>
            <a:srgbClr val="623BCB"/>
          </a:solidFill>
        </p:spPr>
        <p:txBody>
          <a:bodyPr/>
          <a:lstStyle/>
          <a:p>
            <a:endParaRPr lang="en-GB"/>
          </a:p>
        </p:txBody>
      </p:sp>
      <p:sp>
        <p:nvSpPr>
          <p:cNvPr id="3" name="Freeform 3"/>
          <p:cNvSpPr/>
          <p:nvPr/>
        </p:nvSpPr>
        <p:spPr>
          <a:xfrm rot="-5400000">
            <a:off x="0" y="0"/>
            <a:ext cx="4563035" cy="4563035"/>
          </a:xfrm>
          <a:custGeom>
            <a:avLst/>
            <a:gdLst/>
            <a:ahLst/>
            <a:cxnLst/>
            <a:rect l="l" t="t" r="r" b="b"/>
            <a:pathLst>
              <a:path w="4563035" h="4563035">
                <a:moveTo>
                  <a:pt x="0" y="0"/>
                </a:moveTo>
                <a:lnTo>
                  <a:pt x="4563035" y="0"/>
                </a:lnTo>
                <a:lnTo>
                  <a:pt x="4563035" y="4563035"/>
                </a:lnTo>
                <a:lnTo>
                  <a:pt x="0" y="4563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4038529" y="840523"/>
            <a:ext cx="3313496" cy="3313496"/>
          </a:xfrm>
          <a:custGeom>
            <a:avLst/>
            <a:gdLst/>
            <a:ahLst/>
            <a:cxnLst/>
            <a:rect l="l" t="t" r="r" b="b"/>
            <a:pathLst>
              <a:path w="3313496" h="3313496">
                <a:moveTo>
                  <a:pt x="0" y="0"/>
                </a:moveTo>
                <a:lnTo>
                  <a:pt x="3313497" y="0"/>
                </a:lnTo>
                <a:lnTo>
                  <a:pt x="3313497" y="3313497"/>
                </a:lnTo>
                <a:lnTo>
                  <a:pt x="0" y="3313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rot="-10800000">
            <a:off x="0" y="4994543"/>
            <a:ext cx="2661079" cy="2661079"/>
          </a:xfrm>
          <a:custGeom>
            <a:avLst/>
            <a:gdLst/>
            <a:ahLst/>
            <a:cxnLst/>
            <a:rect l="l" t="t" r="r" b="b"/>
            <a:pathLst>
              <a:path w="2661079" h="2661079">
                <a:moveTo>
                  <a:pt x="0" y="0"/>
                </a:moveTo>
                <a:lnTo>
                  <a:pt x="2661079" y="0"/>
                </a:lnTo>
                <a:lnTo>
                  <a:pt x="2661079" y="2661079"/>
                </a:lnTo>
                <a:lnTo>
                  <a:pt x="0" y="26610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0" y="4944140"/>
            <a:ext cx="6618767" cy="5342860"/>
          </a:xfrm>
          <a:custGeom>
            <a:avLst/>
            <a:gdLst/>
            <a:ahLst/>
            <a:cxnLst/>
            <a:rect l="l" t="t" r="r" b="b"/>
            <a:pathLst>
              <a:path w="6618767" h="5342860">
                <a:moveTo>
                  <a:pt x="0" y="0"/>
                </a:moveTo>
                <a:lnTo>
                  <a:pt x="6618767" y="0"/>
                </a:lnTo>
                <a:lnTo>
                  <a:pt x="6618767" y="5342860"/>
                </a:lnTo>
                <a:lnTo>
                  <a:pt x="0" y="5342860"/>
                </a:lnTo>
                <a:lnTo>
                  <a:pt x="0" y="0"/>
                </a:lnTo>
                <a:close/>
              </a:path>
            </a:pathLst>
          </a:custGeom>
          <a:blipFill>
            <a:blip r:embed="rId9"/>
            <a:stretch>
              <a:fillRect l="-19076" t="-12874" r="-24266" b="-5099"/>
            </a:stretch>
          </a:blipFill>
        </p:spPr>
        <p:txBody>
          <a:bodyPr/>
          <a:lstStyle/>
          <a:p>
            <a:endParaRPr lang="en-GB"/>
          </a:p>
        </p:txBody>
      </p:sp>
      <p:sp>
        <p:nvSpPr>
          <p:cNvPr id="7" name="TextBox 7"/>
          <p:cNvSpPr txBox="1"/>
          <p:nvPr/>
        </p:nvSpPr>
        <p:spPr>
          <a:xfrm>
            <a:off x="7352026" y="2907682"/>
            <a:ext cx="10567820" cy="1212850"/>
          </a:xfrm>
          <a:prstGeom prst="rect">
            <a:avLst/>
          </a:prstGeom>
        </p:spPr>
        <p:txBody>
          <a:bodyPr lIns="0" tIns="0" rIns="0" bIns="0" rtlCol="0" anchor="t">
            <a:spAutoFit/>
          </a:bodyPr>
          <a:lstStyle/>
          <a:p>
            <a:pPr>
              <a:lnSpc>
                <a:spcPts val="9349"/>
              </a:lnSpc>
            </a:pPr>
            <a:r>
              <a:rPr lang="en-US" sz="8499">
                <a:solidFill>
                  <a:srgbClr val="282828"/>
                </a:solidFill>
                <a:latin typeface="Open Sans Extra Bold Bold"/>
              </a:rPr>
              <a:t>Acknowledgement</a:t>
            </a:r>
          </a:p>
        </p:txBody>
      </p:sp>
      <p:sp>
        <p:nvSpPr>
          <p:cNvPr id="8" name="TextBox 8"/>
          <p:cNvSpPr txBox="1"/>
          <p:nvPr/>
        </p:nvSpPr>
        <p:spPr>
          <a:xfrm>
            <a:off x="7352026" y="4456445"/>
            <a:ext cx="10279031" cy="3159125"/>
          </a:xfrm>
          <a:prstGeom prst="rect">
            <a:avLst/>
          </a:prstGeom>
        </p:spPr>
        <p:txBody>
          <a:bodyPr lIns="0" tIns="0" rIns="0" bIns="0" rtlCol="0" anchor="t">
            <a:spAutoFit/>
          </a:bodyPr>
          <a:lstStyle/>
          <a:p>
            <a:pPr>
              <a:lnSpc>
                <a:spcPts val="2799"/>
              </a:lnSpc>
            </a:pPr>
            <a:r>
              <a:rPr lang="en-US" sz="1999" spc="19" dirty="0">
                <a:solidFill>
                  <a:srgbClr val="282828"/>
                </a:solidFill>
                <a:latin typeface="Open Sans"/>
              </a:rPr>
              <a:t>We ask that you tag Youth Music and funding partners on relevant social media posts and all of your Project-related information, marketing and publicity materials.</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This is the best way for our Comms team to keep up to date with your releases.</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The Youth Music logo can be found here - </a:t>
            </a:r>
            <a:r>
              <a:rPr lang="en-US" sz="1999" u="sng" spc="19" dirty="0">
                <a:solidFill>
                  <a:srgbClr val="282828"/>
                </a:solidFill>
                <a:latin typeface="Open Sans"/>
                <a:hlinkClick r:id="rId10" tooltip="https://youthmusic.org.uk/nextgen-fund-toolkit"/>
              </a:rPr>
              <a:t>https://youthmusic.org.uk/nextgen-fund-toolkit</a:t>
            </a:r>
            <a:r>
              <a:rPr lang="en-US" sz="1999" spc="19" dirty="0">
                <a:solidFill>
                  <a:srgbClr val="282828"/>
                </a:solidFill>
                <a:latin typeface="Open Sans"/>
              </a:rPr>
              <a:t> for you to use our logos and assets on social posts relating to your project.</a:t>
            </a:r>
          </a:p>
          <a:p>
            <a:pPr>
              <a:lnSpc>
                <a:spcPts val="2799"/>
              </a:lnSpc>
            </a:pPr>
            <a:endParaRPr lang="en-US" sz="1999" spc="19" dirty="0">
              <a:solidFill>
                <a:srgbClr val="282828"/>
              </a:solidFill>
              <a:latin typeface="Open Sans"/>
            </a:endParaRPr>
          </a:p>
          <a:p>
            <a:pPr>
              <a:lnSpc>
                <a:spcPts val="2799"/>
              </a:lnSpc>
              <a:spcBef>
                <a:spcPct val="0"/>
              </a:spcBef>
            </a:pPr>
            <a:r>
              <a:rPr lang="en-US" sz="1999" spc="19" dirty="0">
                <a:solidFill>
                  <a:srgbClr val="282828"/>
                </a:solidFill>
                <a:latin typeface="Open Sans"/>
              </a:rPr>
              <a:t> Amplifying our work will help more young people be aware of our funding.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TextBox 2"/>
          <p:cNvSpPr txBox="1"/>
          <p:nvPr/>
        </p:nvSpPr>
        <p:spPr>
          <a:xfrm>
            <a:off x="7079091" y="519668"/>
            <a:ext cx="8115300" cy="2393950"/>
          </a:xfrm>
          <a:prstGeom prst="rect">
            <a:avLst/>
          </a:prstGeom>
        </p:spPr>
        <p:txBody>
          <a:bodyPr lIns="0" tIns="0" rIns="0" bIns="0" rtlCol="0" anchor="t">
            <a:spAutoFit/>
          </a:bodyPr>
          <a:lstStyle/>
          <a:p>
            <a:pPr>
              <a:lnSpc>
                <a:spcPts val="9349"/>
              </a:lnSpc>
            </a:pPr>
            <a:r>
              <a:rPr lang="en-US" sz="8499" dirty="0">
                <a:solidFill>
                  <a:srgbClr val="282828"/>
                </a:solidFill>
                <a:latin typeface="Open Sans Extra Bold Bold"/>
              </a:rPr>
              <a:t>Share Your Progress</a:t>
            </a:r>
          </a:p>
        </p:txBody>
      </p:sp>
      <p:sp>
        <p:nvSpPr>
          <p:cNvPr id="3" name="TextBox 3"/>
          <p:cNvSpPr txBox="1"/>
          <p:nvPr/>
        </p:nvSpPr>
        <p:spPr>
          <a:xfrm>
            <a:off x="5867400" y="3488428"/>
            <a:ext cx="12115800" cy="6080639"/>
          </a:xfrm>
          <a:prstGeom prst="rect">
            <a:avLst/>
          </a:prstGeom>
        </p:spPr>
        <p:txBody>
          <a:bodyPr wrap="square" lIns="0" tIns="0" rIns="0" bIns="0" rtlCol="0" anchor="t">
            <a:spAutoFit/>
          </a:bodyPr>
          <a:lstStyle/>
          <a:p>
            <a:pPr>
              <a:lnSpc>
                <a:spcPts val="2799"/>
              </a:lnSpc>
            </a:pPr>
            <a:r>
              <a:rPr lang="en-US" sz="1950" spc="19" dirty="0">
                <a:solidFill>
                  <a:srgbClr val="282828"/>
                </a:solidFill>
                <a:latin typeface="Open Sans"/>
              </a:rPr>
              <a:t>We want to amplify the work you are doing on our socials, so we'd like you to share with us and our funding partners your output throughout this time. </a:t>
            </a:r>
          </a:p>
          <a:p>
            <a:pPr>
              <a:lnSpc>
                <a:spcPts val="2799"/>
              </a:lnSpc>
            </a:pPr>
            <a:endParaRPr lang="en-US" sz="1950" spc="19" dirty="0">
              <a:solidFill>
                <a:srgbClr val="282828"/>
              </a:solidFill>
              <a:latin typeface="Open Sans"/>
            </a:endParaRPr>
          </a:p>
          <a:p>
            <a:pPr>
              <a:lnSpc>
                <a:spcPts val="2799"/>
              </a:lnSpc>
            </a:pPr>
            <a:r>
              <a:rPr lang="en-US" sz="1950" spc="19" dirty="0">
                <a:solidFill>
                  <a:srgbClr val="282828"/>
                </a:solidFill>
                <a:latin typeface="Open Sans"/>
              </a:rPr>
              <a:t>Our funding partners are </a:t>
            </a:r>
            <a:r>
              <a:rPr lang="en-US" sz="1950" b="1" spc="19" dirty="0">
                <a:solidFill>
                  <a:srgbClr val="282828"/>
                </a:solidFill>
                <a:latin typeface="Open Sans"/>
                <a:hlinkClick r:id="rId3"/>
              </a:rPr>
              <a:t>People's Postcode Lottery </a:t>
            </a:r>
            <a:r>
              <a:rPr lang="en-US" sz="1950" spc="19" dirty="0">
                <a:solidFill>
                  <a:srgbClr val="282828"/>
                </a:solidFill>
                <a:latin typeface="Open Sans"/>
                <a:ea typeface="Open Sans"/>
                <a:cs typeface="Open Sans"/>
              </a:rPr>
              <a:t>and</a:t>
            </a:r>
            <a:r>
              <a:rPr lang="en-US" sz="1950" spc="19" dirty="0">
                <a:solidFill>
                  <a:srgbClr val="282828"/>
                </a:solidFill>
                <a:latin typeface="Open Sans"/>
              </a:rPr>
              <a:t> </a:t>
            </a:r>
            <a:r>
              <a:rPr lang="en-US" sz="1950" b="1" spc="19" dirty="0">
                <a:solidFill>
                  <a:srgbClr val="282828"/>
                </a:solidFill>
                <a:latin typeface="Open Sans"/>
                <a:hlinkClick r:id="rId4"/>
              </a:rPr>
              <a:t>PPL</a:t>
            </a:r>
            <a:r>
              <a:rPr lang="en-US" sz="1950" spc="19" dirty="0">
                <a:solidFill>
                  <a:srgbClr val="282828"/>
                </a:solidFill>
                <a:latin typeface="Open Sans"/>
                <a:hlinkClick r:id="rId4"/>
              </a:rPr>
              <a:t> </a:t>
            </a:r>
            <a:r>
              <a:rPr lang="en-US" sz="1950" b="1" spc="19" dirty="0">
                <a:solidFill>
                  <a:srgbClr val="282828"/>
                </a:solidFill>
                <a:latin typeface="Open Sans"/>
                <a:hlinkClick r:id="rId4"/>
              </a:rPr>
              <a:t>(Phonographic Performance Limited)</a:t>
            </a:r>
            <a:r>
              <a:rPr lang="en-US" sz="1950" spc="19" dirty="0">
                <a:latin typeface="Open Sans"/>
              </a:rPr>
              <a:t>.</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Bold"/>
              </a:rPr>
              <a:t>Instagram: </a:t>
            </a:r>
            <a:r>
              <a:rPr lang="en-US" sz="1999" spc="19" dirty="0">
                <a:solidFill>
                  <a:srgbClr val="282828"/>
                </a:solidFill>
                <a:latin typeface="Open Sans"/>
              </a:rPr>
              <a:t>@youthmusicuk, @peoplespostcodelottery, @ppl_UK</a:t>
            </a:r>
          </a:p>
          <a:p>
            <a:pPr>
              <a:lnSpc>
                <a:spcPts val="2799"/>
              </a:lnSpc>
            </a:pPr>
            <a:endParaRPr lang="en-US" sz="1999" spc="19" dirty="0">
              <a:solidFill>
                <a:srgbClr val="282828"/>
              </a:solidFill>
              <a:latin typeface="Open Sans"/>
            </a:endParaRPr>
          </a:p>
          <a:p>
            <a:pPr>
              <a:lnSpc>
                <a:spcPts val="2799"/>
              </a:lnSpc>
            </a:pPr>
            <a:r>
              <a:rPr lang="en-US" sz="1999" b="1" spc="19" dirty="0">
                <a:solidFill>
                  <a:srgbClr val="282828"/>
                </a:solidFill>
                <a:latin typeface="Open Sans"/>
              </a:rPr>
              <a:t>Twitter: </a:t>
            </a:r>
            <a:r>
              <a:rPr lang="en-US" sz="1999" spc="19" dirty="0">
                <a:solidFill>
                  <a:srgbClr val="282828"/>
                </a:solidFill>
                <a:latin typeface="Open Sans"/>
              </a:rPr>
              <a:t>@youthmusic, @PostcodeLottery, @PPLUK</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Bold"/>
              </a:rPr>
              <a:t>TikTok: </a:t>
            </a:r>
            <a:r>
              <a:rPr lang="en-US" sz="1999" spc="19" dirty="0">
                <a:solidFill>
                  <a:srgbClr val="282828"/>
                </a:solidFill>
                <a:latin typeface="Open Sans"/>
              </a:rPr>
              <a:t>@youthmusic</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Email your Grant Manager in advance of your projects being released and we can schedule support on our socials. </a:t>
            </a:r>
          </a:p>
          <a:p>
            <a:pPr>
              <a:lnSpc>
                <a:spcPts val="2799"/>
              </a:lnSpc>
            </a:pPr>
            <a:endParaRPr lang="en-US" sz="1999" spc="19" dirty="0">
              <a:solidFill>
                <a:srgbClr val="282828"/>
              </a:solidFill>
              <a:latin typeface="Open Sans"/>
            </a:endParaRPr>
          </a:p>
          <a:p>
            <a:pPr>
              <a:lnSpc>
                <a:spcPts val="2799"/>
              </a:lnSpc>
            </a:pPr>
            <a:r>
              <a:rPr lang="en-US" sz="1999" spc="19" dirty="0">
                <a:solidFill>
                  <a:srgbClr val="282828"/>
                </a:solidFill>
                <a:latin typeface="Open Sans"/>
              </a:rPr>
              <a:t>We also can showcase your new music on our '</a:t>
            </a:r>
            <a:r>
              <a:rPr lang="en-US" sz="1999" u="sng" spc="19" dirty="0">
                <a:solidFill>
                  <a:srgbClr val="282828"/>
                </a:solidFill>
                <a:latin typeface="Open Sans Bold"/>
                <a:hlinkClick r:id="rId5" tooltip="https://open.spotify.com/playlist/7u5D3bODxFK4CS5f4SP4nZ?si=ebc98650519c4439"/>
              </a:rPr>
              <a:t>Sounds of the NextGen</a:t>
            </a:r>
            <a:r>
              <a:rPr lang="en-US" sz="1999" spc="19" dirty="0">
                <a:solidFill>
                  <a:srgbClr val="282828"/>
                </a:solidFill>
                <a:latin typeface="Open Sans"/>
              </a:rPr>
              <a:t>' Spotify playlist</a:t>
            </a:r>
          </a:p>
          <a:p>
            <a:pPr>
              <a:lnSpc>
                <a:spcPts val="2799"/>
              </a:lnSpc>
            </a:pPr>
            <a:r>
              <a:rPr lang="en-US" sz="1999" spc="19" dirty="0">
                <a:solidFill>
                  <a:srgbClr val="282828"/>
                </a:solidFill>
                <a:latin typeface="Open Sans"/>
              </a:rPr>
              <a:t>and </a:t>
            </a:r>
            <a:r>
              <a:rPr lang="en-US" sz="1999" u="sng" spc="19" dirty="0">
                <a:solidFill>
                  <a:srgbClr val="282828"/>
                </a:solidFill>
                <a:latin typeface="Open Sans Bold"/>
                <a:hlinkClick r:id="rId6" tooltip="https://youthmusic.org.uk/taxonomy/term/7"/>
              </a:rPr>
              <a:t>on our website</a:t>
            </a:r>
            <a:r>
              <a:rPr lang="en-US" sz="1999" spc="19" dirty="0">
                <a:solidFill>
                  <a:srgbClr val="282828"/>
                </a:solidFill>
                <a:latin typeface="Open Sans"/>
              </a:rPr>
              <a:t>, provided it meets our </a:t>
            </a:r>
            <a:r>
              <a:rPr lang="en-US" sz="1999" b="1" spc="19" dirty="0">
                <a:solidFill>
                  <a:srgbClr val="282828"/>
                </a:solidFill>
                <a:latin typeface="Open Sans"/>
                <a:hlinkClick r:id="rId7"/>
              </a:rPr>
              <a:t>Editorial Policy</a:t>
            </a:r>
            <a:r>
              <a:rPr lang="en-US" sz="1999" b="1" spc="19" dirty="0">
                <a:solidFill>
                  <a:srgbClr val="282828"/>
                </a:solidFill>
                <a:latin typeface="Open Sans"/>
              </a:rPr>
              <a:t>.</a:t>
            </a:r>
          </a:p>
          <a:p>
            <a:pPr>
              <a:lnSpc>
                <a:spcPts val="2800"/>
              </a:lnSpc>
            </a:pPr>
            <a:endParaRPr lang="en-US" sz="1999" spc="19" dirty="0">
              <a:solidFill>
                <a:srgbClr val="282828"/>
              </a:solidFill>
              <a:latin typeface="Open Sans"/>
            </a:endParaRPr>
          </a:p>
        </p:txBody>
      </p:sp>
      <p:sp>
        <p:nvSpPr>
          <p:cNvPr id="4" name="AutoShape 4"/>
          <p:cNvSpPr/>
          <p:nvPr/>
        </p:nvSpPr>
        <p:spPr>
          <a:xfrm rot="-10800000">
            <a:off x="0" y="0"/>
            <a:ext cx="3433286" cy="10287000"/>
          </a:xfrm>
          <a:prstGeom prst="rect">
            <a:avLst/>
          </a:prstGeom>
          <a:solidFill>
            <a:srgbClr val="A5C9E8"/>
          </a:solidFill>
        </p:spPr>
        <p:txBody>
          <a:bodyPr/>
          <a:lstStyle/>
          <a:p>
            <a:endParaRPr lang="en-GB"/>
          </a:p>
        </p:txBody>
      </p:sp>
      <p:sp>
        <p:nvSpPr>
          <p:cNvPr id="5" name="Freeform 5"/>
          <p:cNvSpPr/>
          <p:nvPr/>
        </p:nvSpPr>
        <p:spPr>
          <a:xfrm rot="5400000">
            <a:off x="0" y="5267798"/>
            <a:ext cx="5019202" cy="5019202"/>
          </a:xfrm>
          <a:custGeom>
            <a:avLst/>
            <a:gdLst/>
            <a:ahLst/>
            <a:cxnLst/>
            <a:rect l="l" t="t" r="r" b="b"/>
            <a:pathLst>
              <a:path w="5019202" h="5019202">
                <a:moveTo>
                  <a:pt x="0" y="0"/>
                </a:moveTo>
                <a:lnTo>
                  <a:pt x="5019202" y="0"/>
                </a:lnTo>
                <a:lnTo>
                  <a:pt x="5019202" y="5019202"/>
                </a:lnTo>
                <a:lnTo>
                  <a:pt x="0" y="5019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846053" y="1913657"/>
            <a:ext cx="3174467" cy="3174467"/>
          </a:xfrm>
          <a:custGeom>
            <a:avLst/>
            <a:gdLst/>
            <a:ahLst/>
            <a:cxnLst/>
            <a:rect l="l" t="t" r="r" b="b"/>
            <a:pathLst>
              <a:path w="3174467" h="3174467">
                <a:moveTo>
                  <a:pt x="0" y="0"/>
                </a:moveTo>
                <a:lnTo>
                  <a:pt x="3174467" y="0"/>
                </a:lnTo>
                <a:lnTo>
                  <a:pt x="3174467" y="3174467"/>
                </a:lnTo>
                <a:lnTo>
                  <a:pt x="0" y="31744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rot="-5400000">
            <a:off x="0" y="0"/>
            <a:ext cx="3433286" cy="3433286"/>
          </a:xfrm>
          <a:custGeom>
            <a:avLst/>
            <a:gdLst/>
            <a:ahLst/>
            <a:cxnLst/>
            <a:rect l="l" t="t" r="r" b="b"/>
            <a:pathLst>
              <a:path w="3433286" h="3433286">
                <a:moveTo>
                  <a:pt x="0" y="0"/>
                </a:moveTo>
                <a:lnTo>
                  <a:pt x="3433286" y="0"/>
                </a:lnTo>
                <a:lnTo>
                  <a:pt x="3433286" y="3433286"/>
                </a:lnTo>
                <a:lnTo>
                  <a:pt x="0" y="34332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2408</TotalTime>
  <Words>1857</Words>
  <Application>Microsoft Office PowerPoint</Application>
  <PresentationFormat>Custom</PresentationFormat>
  <Paragraphs>175</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Montserrat Extra-Bold Bold</vt:lpstr>
      <vt:lpstr>Calibri</vt:lpstr>
      <vt:lpstr>Open Sans Extra Bold</vt:lpstr>
      <vt:lpstr>Arial</vt:lpstr>
      <vt:lpstr>Open Sans Bold</vt:lpstr>
      <vt:lpstr>Open Sans</vt:lpstr>
      <vt:lpstr>Open Sans Extra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Music NextGen Fund Welcome Pack 2023 CURRENT</dc:title>
  <dc:creator>Aja Garrod-Prance</dc:creator>
  <cp:lastModifiedBy>Zoe Kilb</cp:lastModifiedBy>
  <cp:revision>53</cp:revision>
  <dcterms:created xsi:type="dcterms:W3CDTF">2006-08-16T00:00:00Z</dcterms:created>
  <dcterms:modified xsi:type="dcterms:W3CDTF">2025-02-11T10:46:16Z</dcterms:modified>
  <dc:identifier>DAFKI6nlTW4</dc:identifier>
</cp:coreProperties>
</file>